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Inter Bold"/>
      <p:regular r:id="rId21"/>
    </p:embeddedFont>
    <p:embeddedFont>
      <p:font typeface="Inter Bold"/>
      <p:regular r:id="rId22"/>
    </p:embeddedFont>
    <p:embeddedFont>
      <p:font typeface="Inter Bold"/>
      <p:regular r:id="rId23"/>
    </p:embeddedFont>
    <p:embeddedFont>
      <p:font typeface="Inter Bold"/>
      <p:regular r:id="rId24"/>
    </p:embeddedFont>
    <p:embeddedFont>
      <p:font typeface="Inter Bold"/>
      <p:regular r:id="rId25"/>
    </p:embeddedFont>
    <p:embeddedFont>
      <p:font typeface="Inter Bold"/>
      <p:regular r:id="rId26"/>
    </p:embeddedFont>
    <p:embeddedFont>
      <p:font typeface="Inter Bold"/>
      <p:regular r:id="rId27"/>
    </p:embeddedFont>
    <p:embeddedFont>
      <p:font typeface="Inter Bold"/>
      <p:regular r:id="rId28"/>
    </p:embeddedFont>
    <p:embeddedFont>
      <p:font typeface="Inter Bold"/>
      <p:regular r:id="rId29"/>
    </p:embeddedFont>
    <p:embeddedFont>
      <p:font typeface="Inter Bold"/>
      <p:regular r:id="rId30"/>
    </p:embeddedFont>
    <p:embeddedFont>
      <p:font typeface="Inter Bold"/>
      <p:regular r:id="rId31"/>
    </p:embeddedFont>
    <p:embeddedFont>
      <p:font typeface="Inter Bold"/>
      <p:regular r:id="rId32"/>
    </p:embeddedFont>
    <p:embeddedFont>
      <p:font typeface="Inter Bold"/>
      <p:regular r:id="rId33"/>
    </p:embeddedFont>
    <p:embeddedFont>
      <p:font typeface="Inter Bold"/>
      <p:regular r:id="rId34"/>
    </p:embeddedFont>
    <p:embeddedFont>
      <p:font typeface="Inter Bold"/>
      <p:regular r:id="rId35"/>
    </p:embeddedFont>
    <p:embeddedFont>
      <p:font typeface="Inter Bold"/>
      <p:regular r:id="rId36"/>
    </p:embeddedFont>
    <p:embeddedFont>
      <p:font typeface="Inter Bold"/>
      <p:regular r:id="rId37"/>
    </p:embeddedFont>
    <p:embeddedFont>
      <p:font typeface="Inter Bold"/>
      <p:regular r:id="rId38"/>
    </p:embeddedFont>
    <p:embeddedFont>
      <p:font typeface="Inter"/>
      <p:regular r:id="rId39"/>
    </p:embeddedFont>
    <p:embeddedFont>
      <p:font typeface="Inter"/>
      <p:regular r:id="rId40"/>
    </p:embeddedFont>
    <p:embeddedFont>
      <p:font typeface="Inter"/>
      <p:regular r:id="rId41"/>
    </p:embeddedFont>
    <p:embeddedFont>
      <p:font typeface="Inter"/>
      <p:regular r:id="rId42"/>
    </p:embeddedFont>
    <p:embeddedFont>
      <p:font typeface="Inter"/>
      <p:regular r:id="rId43"/>
    </p:embeddedFont>
    <p:embeddedFont>
      <p:font typeface="Inter"/>
      <p:regular r:id="rId4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 Id="rId27" Type="http://schemas.openxmlformats.org/officeDocument/2006/relationships/font" Target="fonts/font7.fntdata"/><Relationship Id="rId28" Type="http://schemas.openxmlformats.org/officeDocument/2006/relationships/font" Target="fonts/font8.fntdata"/><Relationship Id="rId29" Type="http://schemas.openxmlformats.org/officeDocument/2006/relationships/font" Target="fonts/font9.fntdata"/><Relationship Id="rId30" Type="http://schemas.openxmlformats.org/officeDocument/2006/relationships/font" Target="fonts/font10.fntdata"/><Relationship Id="rId31" Type="http://schemas.openxmlformats.org/officeDocument/2006/relationships/font" Target="fonts/font11.fntdata"/><Relationship Id="rId32" Type="http://schemas.openxmlformats.org/officeDocument/2006/relationships/font" Target="fonts/font12.fntdata"/><Relationship Id="rId33" Type="http://schemas.openxmlformats.org/officeDocument/2006/relationships/font" Target="fonts/font13.fntdata"/><Relationship Id="rId34" Type="http://schemas.openxmlformats.org/officeDocument/2006/relationships/font" Target="fonts/font14.fntdata"/><Relationship Id="rId35" Type="http://schemas.openxmlformats.org/officeDocument/2006/relationships/font" Target="fonts/font15.fntdata"/><Relationship Id="rId36" Type="http://schemas.openxmlformats.org/officeDocument/2006/relationships/font" Target="fonts/font16.fntdata"/><Relationship Id="rId37" Type="http://schemas.openxmlformats.org/officeDocument/2006/relationships/font" Target="fonts/font17.fntdata"/><Relationship Id="rId38" Type="http://schemas.openxmlformats.org/officeDocument/2006/relationships/font" Target="fonts/font18.fntdata"/><Relationship Id="rId39" Type="http://schemas.openxmlformats.org/officeDocument/2006/relationships/font" Target="fonts/font19.fntdata"/><Relationship Id="rId40" Type="http://schemas.openxmlformats.org/officeDocument/2006/relationships/font" Target="fonts/font20.fntdata"/><Relationship Id="rId41" Type="http://schemas.openxmlformats.org/officeDocument/2006/relationships/font" Target="fonts/font21.fntdata"/><Relationship Id="rId42" Type="http://schemas.openxmlformats.org/officeDocument/2006/relationships/font" Target="fonts/font22.fntdata"/><Relationship Id="rId43" Type="http://schemas.openxmlformats.org/officeDocument/2006/relationships/font" Target="fonts/font23.fntdata"/><Relationship Id="rId44" Type="http://schemas.openxmlformats.org/officeDocument/2006/relationships/font" Target="fonts/font2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Exoplanets are planets that orbit stars outside our solar system
These distant worlds have transformed our understanding of the universe
They have ignited our curiosity about the potential for life beyond Earth
This presentation will take you on a journey through the exciting field of exoplanet exploration
We'll uncover the latest discoveries, the cutting-edge technologies, and the tantalizing possibilities that these alien worlds hold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observable universe is vast, containing trillions of stars across billions of galaxies.
• Exoplanets, or planets orbiting stars outside our solar system, have been discovered in distant galaxies, expanding our understanding of the cosmic scale.
• The immense distances between stars make it extremely challenging to observe and study exoplanets, as the signals from these distant worlds are faint and difficult to detect.
• Studying exoplanets provides valuable insights into the formation and evolution of galaxies, as well as the origins of the universe itself.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Exoplanets, or planets outside our solar system, exhibit a wide range of sizes, masses, and compositions, showcasing the incredible diversity of planetary environments in the universe.
Many exoplanets experience extreme conditions, such as extreme temperatures, intense gravity, and inhospitable atmospheric conditions, pushing the boundaries of what we understand about planetary formation and evolution.
The discovery of exoplanets within the habitable zones of their host stars has fueled the search for extraterrestrial life, as these planets may have the potential to support life as we know it.
The study of exoplanets has expanded our understanding of how planetary systems form and evolve, revealing the incredible diversity of solar systems throughout the cosmos.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Exoplanet-hosting stars come in a wide range of spectral types, from cool red dwarfs to hot blue giants
The evolution of these stars over time impacts the conditions in their planetary systems, including the location of the habitable zone
Stellar activity like flares and coronal mass ejections can significantly influence the atmospheres and overall habitability of exoplanets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Gas giants are similar to Jupiter and Saturn in our solar system - they are massive and composed primarily of gas
Super-Earths are larger than Earth but smaller than gas giants - they are rocky planets with potentially diverse atmospheres
Hot Jupiters are gas giants that orbit very close to their stars, resulting in extreme temperatures and rapid orbital periods
Mini-Neptunes are smaller than Neptune but larger than Earth - they are thought to have substantial atmospheres and possible water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focus of this slide is the different methods used to detect and characterize exoplanets, or planets orbiting other stars.
The first method discussed is the transit method, which looks for the slight dimming of a star's light as an exoplanet passes in front of it.
Next is the radial velocity method, which measures the "wobble" of a star caused by the gravitational pull of an orbiting exoplanet.
Direct imaging is also covered, which involves capturing images of exoplanets directly using advanced telescopes and techniques.
Finally, the microlensing method is explained, which uses the gravitational lensing effect of a star to detect the presence of an exoplanet.
Each of these techniques provides valuable information about the properties and characteristics of exoplanets.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20218"/>
          </a:solidFill>
          <a:ln/>
        </p:spPr>
      </p:sp>
      <p:sp>
        <p:nvSpPr>
          <p:cNvPr id="3" name="Shape 1"/>
          <p:cNvSpPr/>
          <p:nvPr/>
        </p:nvSpPr>
        <p:spPr>
          <a:xfrm>
            <a:off x="0" y="0"/>
            <a:ext cx="14630400" cy="8229600"/>
          </a:xfrm>
          <a:prstGeom prst="rect">
            <a:avLst/>
          </a:prstGeom>
          <a:solidFill>
            <a:srgbClr val="00001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slideLayout" Target="../slideLayouts/slideLayout13.xml"/><Relationship Id="rId7"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5.xml"/><Relationship Id="rId5"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3641" y="618887"/>
            <a:ext cx="6985278" cy="2910007"/>
          </a:xfrm>
          <a:prstGeom prst="rect">
            <a:avLst/>
          </a:prstGeom>
          <a:noFill/>
          <a:ln/>
        </p:spPr>
        <p:txBody>
          <a:bodyPr wrap="square" lIns="0" tIns="0" rIns="0" bIns="0" rtlCol="0" anchor="t"/>
          <a:lstStyle/>
          <a:p>
            <a:pPr indent="0" marL="0">
              <a:lnSpc>
                <a:spcPts val="7600"/>
              </a:lnSpc>
              <a:buNone/>
            </a:pPr>
            <a:r>
              <a:rPr lang="en-US" sz="6100" b="1" dirty="0">
                <a:solidFill>
                  <a:srgbClr val="FFFFFF"/>
                </a:solidFill>
                <a:latin typeface="Inter Bold" pitchFamily="34" charset="0"/>
                <a:ea typeface="Inter Bold" pitchFamily="34" charset="-122"/>
                <a:cs typeface="Inter Bold" pitchFamily="34" charset="-120"/>
              </a:rPr>
              <a:t>Chronicles of Exoplanet Exploration</a:t>
            </a:r>
            <a:endParaRPr lang="en-US" sz="6100" dirty="0"/>
          </a:p>
        </p:txBody>
      </p:sp>
      <p:sp>
        <p:nvSpPr>
          <p:cNvPr id="4" name="Text 1"/>
          <p:cNvSpPr/>
          <p:nvPr/>
        </p:nvSpPr>
        <p:spPr>
          <a:xfrm>
            <a:off x="6273641" y="3866317"/>
            <a:ext cx="7569517" cy="1439228"/>
          </a:xfrm>
          <a:prstGeom prst="rect">
            <a:avLst/>
          </a:prstGeom>
          <a:noFill/>
          <a:ln/>
        </p:spPr>
        <p:txBody>
          <a:bodyPr wrap="square" lIns="0" tIns="0" rIns="0" bIns="0" rtlCol="0" anchor="t"/>
          <a:lstStyle/>
          <a:p>
            <a:pPr indent="0" marL="0">
              <a:lnSpc>
                <a:spcPts val="2800"/>
              </a:lnSpc>
              <a:buNone/>
            </a:pPr>
            <a:r>
              <a:rPr lang="en-US" sz="1750" dirty="0">
                <a:solidFill>
                  <a:srgbClr val="CFD0D8"/>
                </a:solidFill>
                <a:latin typeface="Inter" pitchFamily="34" charset="0"/>
                <a:ea typeface="Inter" pitchFamily="34" charset="-122"/>
                <a:cs typeface="Inter" pitchFamily="34" charset="-120"/>
              </a:rPr>
              <a:t>Exoplanets are planets that orbit stars outside our solar system. These celestial bodies have revolutionized our understanding of the universe and sparked curiosity about the possibility of life beyond Earth. This presentation delves into the exciting world of exoplanet exploration.</a:t>
            </a:r>
            <a:endParaRPr lang="en-US" sz="1750" dirty="0"/>
          </a:p>
        </p:txBody>
      </p:sp>
      <p:sp>
        <p:nvSpPr>
          <p:cNvPr id="5" name="Text 2"/>
          <p:cNvSpPr/>
          <p:nvPr/>
        </p:nvSpPr>
        <p:spPr>
          <a:xfrm>
            <a:off x="6273641" y="5558552"/>
            <a:ext cx="7569517" cy="1439228"/>
          </a:xfrm>
          <a:prstGeom prst="rect">
            <a:avLst/>
          </a:prstGeom>
          <a:noFill/>
          <a:ln/>
        </p:spPr>
        <p:txBody>
          <a:bodyPr wrap="square" lIns="0" tIns="0" rIns="0" bIns="0" rtlCol="0" anchor="t"/>
          <a:lstStyle/>
          <a:p>
            <a:pPr indent="0" marL="0">
              <a:lnSpc>
                <a:spcPts val="2800"/>
              </a:lnSpc>
              <a:buNone/>
            </a:pPr>
            <a:r>
              <a:rPr lang="en-US" sz="1750" dirty="0">
                <a:solidFill>
                  <a:srgbClr val="CFD0D8"/>
                </a:solidFill>
                <a:latin typeface="Inter" pitchFamily="34" charset="0"/>
                <a:ea typeface="Inter" pitchFamily="34" charset="-122"/>
                <a:cs typeface="Inter" pitchFamily="34" charset="-120"/>
              </a:rPr>
              <a:t>An exoplanet is any planet beyond our solar system. Most of them orbit other stars, but some free-floating exoplanets, called rogue planets, are untethered to any star. We’ve confirmed more than 5,600 exoplanets out of the billions that we believe exist.</a:t>
            </a:r>
            <a:endParaRPr lang="en-US" sz="1750" dirty="0"/>
          </a:p>
        </p:txBody>
      </p:sp>
      <p:sp>
        <p:nvSpPr>
          <p:cNvPr id="6" name="Text 3"/>
          <p:cNvSpPr/>
          <p:nvPr/>
        </p:nvSpPr>
        <p:spPr>
          <a:xfrm>
            <a:off x="6273641" y="7250787"/>
            <a:ext cx="7569517" cy="359807"/>
          </a:xfrm>
          <a:prstGeom prst="rect">
            <a:avLst/>
          </a:prstGeom>
          <a:noFill/>
          <a:ln/>
        </p:spPr>
        <p:txBody>
          <a:bodyPr wrap="none" lIns="0" tIns="0" rIns="0" bIns="0" rtlCol="0" anchor="t"/>
          <a:lstStyle/>
          <a:p>
            <a:pPr indent="0" marL="0">
              <a:lnSpc>
                <a:spcPts val="2800"/>
              </a:lnSpc>
              <a:buNone/>
            </a:pPr>
            <a:endParaRPr lang="en-US" sz="1750" dirty="0"/>
          </a:p>
        </p:txBody>
      </p:sp>
      <p:pic>
        <p:nvPicPr>
          <p:cNvPr id="7" name="Image 1" descr="preencoded.png">    </p:cNvPr>
          <p:cNvPicPr>
            <a:picLocks noChangeAspect="1"/>
          </p:cNvPicPr>
          <p:nvPr/>
        </p:nvPicPr>
        <p:blipFill>
          <a:blip r:embed="rId2"/>
          <a:stretch>
            <a:fillRect/>
          </a:stretch>
        </p:blipFill>
        <p:spPr>
          <a:xfrm>
            <a:off x="13487400" y="228600"/>
            <a:ext cx="914400" cy="5150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68561"/>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Universe</a:t>
            </a:r>
            <a:endParaRPr lang="en-US" sz="4450" dirty="0"/>
          </a:p>
        </p:txBody>
      </p:sp>
      <p:pic>
        <p:nvPicPr>
          <p:cNvPr id="3" name="Image 0" descr="preencoded.png">    </p:cNvPr>
          <p:cNvPicPr>
            <a:picLocks noChangeAspect="1"/>
          </p:cNvPicPr>
          <p:nvPr/>
        </p:nvPicPr>
        <p:blipFill>
          <a:blip r:embed="rId1"/>
          <a:stretch>
            <a:fillRect/>
          </a:stretch>
        </p:blipFill>
        <p:spPr>
          <a:xfrm>
            <a:off x="793790" y="1917502"/>
            <a:ext cx="1134070" cy="1814513"/>
          </a:xfrm>
          <a:prstGeom prst="rect">
            <a:avLst/>
          </a:prstGeom>
        </p:spPr>
      </p:pic>
      <p:sp>
        <p:nvSpPr>
          <p:cNvPr id="4" name="Text 1"/>
          <p:cNvSpPr/>
          <p:nvPr/>
        </p:nvSpPr>
        <p:spPr>
          <a:xfrm>
            <a:off x="2268022" y="214431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Cosmic Scale</a:t>
            </a:r>
            <a:endParaRPr lang="en-US" sz="2200" dirty="0"/>
          </a:p>
        </p:txBody>
      </p:sp>
      <p:sp>
        <p:nvSpPr>
          <p:cNvPr id="5" name="Text 2"/>
          <p:cNvSpPr/>
          <p:nvPr/>
        </p:nvSpPr>
        <p:spPr>
          <a:xfrm>
            <a:off x="2268022" y="2634734"/>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ter" pitchFamily="34" charset="0"/>
                <a:ea typeface="Inter" pitchFamily="34" charset="-122"/>
                <a:cs typeface="Inter" pitchFamily="34" charset="-120"/>
              </a:rPr>
              <a:t>Exoplanets are found in galaxies far beyond our own Milky Way, expanding our knowledge of the universe.</a:t>
            </a:r>
            <a:endParaRPr lang="en-US" sz="1750" dirty="0"/>
          </a:p>
        </p:txBody>
      </p:sp>
      <p:pic>
        <p:nvPicPr>
          <p:cNvPr id="6" name="Image 1" descr="preencoded.png">    </p:cNvPr>
          <p:cNvPicPr>
            <a:picLocks noChangeAspect="1"/>
          </p:cNvPicPr>
          <p:nvPr/>
        </p:nvPicPr>
        <p:blipFill>
          <a:blip r:embed="rId2"/>
          <a:stretch>
            <a:fillRect/>
          </a:stretch>
        </p:blipFill>
        <p:spPr>
          <a:xfrm>
            <a:off x="793790" y="3732014"/>
            <a:ext cx="1134070" cy="1814513"/>
          </a:xfrm>
          <a:prstGeom prst="rect">
            <a:avLst/>
          </a:prstGeom>
        </p:spPr>
      </p:pic>
      <p:sp>
        <p:nvSpPr>
          <p:cNvPr id="7" name="Text 3"/>
          <p:cNvSpPr/>
          <p:nvPr/>
        </p:nvSpPr>
        <p:spPr>
          <a:xfrm>
            <a:off x="2268022" y="3958828"/>
            <a:ext cx="295084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Interstellar Distances</a:t>
            </a:r>
            <a:endParaRPr lang="en-US" sz="2200" dirty="0"/>
          </a:p>
        </p:txBody>
      </p:sp>
      <p:sp>
        <p:nvSpPr>
          <p:cNvPr id="8" name="Text 4"/>
          <p:cNvSpPr/>
          <p:nvPr/>
        </p:nvSpPr>
        <p:spPr>
          <a:xfrm>
            <a:off x="2268022" y="4449247"/>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ter" pitchFamily="34" charset="0"/>
                <a:ea typeface="Inter" pitchFamily="34" charset="-122"/>
                <a:cs typeface="Inter" pitchFamily="34" charset="-120"/>
              </a:rPr>
              <a:t>The vast distances between stars make observing and characterizing exoplanets extremely challenging.</a:t>
            </a:r>
            <a:endParaRPr lang="en-US" sz="1750" dirty="0"/>
          </a:p>
        </p:txBody>
      </p:sp>
      <p:pic>
        <p:nvPicPr>
          <p:cNvPr id="9" name="Image 2" descr="preencoded.png">    </p:cNvPr>
          <p:cNvPicPr>
            <a:picLocks noChangeAspect="1"/>
          </p:cNvPicPr>
          <p:nvPr/>
        </p:nvPicPr>
        <p:blipFill>
          <a:blip r:embed="rId3"/>
          <a:stretch>
            <a:fillRect/>
          </a:stretch>
        </p:blipFill>
        <p:spPr>
          <a:xfrm>
            <a:off x="793790" y="5546527"/>
            <a:ext cx="1134070" cy="1814513"/>
          </a:xfrm>
          <a:prstGeom prst="rect">
            <a:avLst/>
          </a:prstGeom>
        </p:spPr>
      </p:pic>
      <p:sp>
        <p:nvSpPr>
          <p:cNvPr id="10" name="Text 5"/>
          <p:cNvSpPr/>
          <p:nvPr/>
        </p:nvSpPr>
        <p:spPr>
          <a:xfrm>
            <a:off x="2268022" y="577334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Cosmology</a:t>
            </a:r>
            <a:endParaRPr lang="en-US" sz="2200" dirty="0"/>
          </a:p>
        </p:txBody>
      </p:sp>
      <p:sp>
        <p:nvSpPr>
          <p:cNvPr id="11" name="Text 6"/>
          <p:cNvSpPr/>
          <p:nvPr/>
        </p:nvSpPr>
        <p:spPr>
          <a:xfrm>
            <a:off x="2268022" y="6263759"/>
            <a:ext cx="11568589"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ter" pitchFamily="34" charset="0"/>
                <a:ea typeface="Inter" pitchFamily="34" charset="-122"/>
                <a:cs typeface="Inter" pitchFamily="34" charset="-120"/>
              </a:rPr>
              <a:t>Exoplanets offer insights into the formation and evolution of galaxies and the origins of the universe.</a:t>
            </a:r>
            <a:endParaRPr lang="en-US" sz="1750" dirty="0"/>
          </a:p>
        </p:txBody>
      </p:sp>
      <p:pic>
        <p:nvPicPr>
          <p:cNvPr id="12" name="Image 3" descr="preencoded.png">    </p:cNvPr>
          <p:cNvPicPr>
            <a:picLocks noChangeAspect="1"/>
          </p:cNvPicPr>
          <p:nvPr/>
        </p:nvPicPr>
        <p:blipFill>
          <a:blip r:embed="rId4"/>
          <a:stretch>
            <a:fillRect/>
          </a:stretch>
        </p:blipFill>
        <p:spPr>
          <a:xfrm>
            <a:off x="13487400" y="228600"/>
            <a:ext cx="914400" cy="51506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26977"/>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NASA's Exoplanet Exploration Program</a:t>
            </a:r>
            <a:endParaRPr lang="en-US" sz="4450" dirty="0"/>
          </a:p>
        </p:txBody>
      </p:sp>
      <p:sp>
        <p:nvSpPr>
          <p:cNvPr id="4" name="Shape 1"/>
          <p:cNvSpPr/>
          <p:nvPr/>
        </p:nvSpPr>
        <p:spPr>
          <a:xfrm>
            <a:off x="793790" y="3284696"/>
            <a:ext cx="7556421" cy="3417808"/>
          </a:xfrm>
          <a:prstGeom prst="roundRect">
            <a:avLst>
              <a:gd name="adj" fmla="val 995"/>
            </a:avLst>
          </a:prstGeom>
          <a:noFill/>
          <a:ln w="7620">
            <a:solidFill>
              <a:srgbClr val="FFFFFF">
                <a:alpha val="24000"/>
              </a:srgbClr>
            </a:solidFill>
            <a:prstDash val="solid"/>
          </a:ln>
        </p:spPr>
      </p:sp>
      <p:sp>
        <p:nvSpPr>
          <p:cNvPr id="5" name="Shape 2"/>
          <p:cNvSpPr/>
          <p:nvPr/>
        </p:nvSpPr>
        <p:spPr>
          <a:xfrm>
            <a:off x="801410" y="3292316"/>
            <a:ext cx="7541181" cy="1013222"/>
          </a:xfrm>
          <a:prstGeom prst="rect">
            <a:avLst/>
          </a:prstGeom>
          <a:solidFill>
            <a:srgbClr val="FFFFFF">
              <a:alpha val="4000"/>
            </a:srgbClr>
          </a:solidFill>
          <a:ln/>
        </p:spPr>
      </p:sp>
      <p:sp>
        <p:nvSpPr>
          <p:cNvPr id="6" name="Text 3"/>
          <p:cNvSpPr/>
          <p:nvPr/>
        </p:nvSpPr>
        <p:spPr>
          <a:xfrm>
            <a:off x="1028224" y="343602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Goal 1</a:t>
            </a:r>
            <a:endParaRPr lang="en-US" sz="1750" dirty="0"/>
          </a:p>
        </p:txBody>
      </p:sp>
      <p:sp>
        <p:nvSpPr>
          <p:cNvPr id="7" name="Text 4"/>
          <p:cNvSpPr/>
          <p:nvPr/>
        </p:nvSpPr>
        <p:spPr>
          <a:xfrm>
            <a:off x="4802624" y="3436025"/>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To discover and characterize planets around other stars.</a:t>
            </a:r>
            <a:endParaRPr lang="en-US" sz="1750" dirty="0"/>
          </a:p>
        </p:txBody>
      </p:sp>
      <p:sp>
        <p:nvSpPr>
          <p:cNvPr id="8" name="Shape 5"/>
          <p:cNvSpPr/>
          <p:nvPr/>
        </p:nvSpPr>
        <p:spPr>
          <a:xfrm>
            <a:off x="801410" y="4305538"/>
            <a:ext cx="7541181" cy="1376124"/>
          </a:xfrm>
          <a:prstGeom prst="rect">
            <a:avLst/>
          </a:prstGeom>
          <a:solidFill>
            <a:srgbClr val="000000">
              <a:alpha val="4000"/>
            </a:srgbClr>
          </a:solidFill>
          <a:ln/>
        </p:spPr>
      </p:sp>
      <p:sp>
        <p:nvSpPr>
          <p:cNvPr id="9" name="Text 6"/>
          <p:cNvSpPr/>
          <p:nvPr/>
        </p:nvSpPr>
        <p:spPr>
          <a:xfrm>
            <a:off x="1028224" y="444924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Goal 2</a:t>
            </a:r>
            <a:endParaRPr lang="en-US" sz="1750" dirty="0"/>
          </a:p>
        </p:txBody>
      </p:sp>
      <p:sp>
        <p:nvSpPr>
          <p:cNvPr id="10" name="Text 7"/>
          <p:cNvSpPr/>
          <p:nvPr/>
        </p:nvSpPr>
        <p:spPr>
          <a:xfrm>
            <a:off x="4802624" y="4449247"/>
            <a:ext cx="3313152"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To understand the formation, evolution, and diversity of planetary systems.</a:t>
            </a:r>
            <a:endParaRPr lang="en-US" sz="1750" dirty="0"/>
          </a:p>
        </p:txBody>
      </p:sp>
      <p:sp>
        <p:nvSpPr>
          <p:cNvPr id="11" name="Shape 8"/>
          <p:cNvSpPr/>
          <p:nvPr/>
        </p:nvSpPr>
        <p:spPr>
          <a:xfrm>
            <a:off x="801410" y="5681663"/>
            <a:ext cx="7541181" cy="1013222"/>
          </a:xfrm>
          <a:prstGeom prst="rect">
            <a:avLst/>
          </a:prstGeom>
          <a:solidFill>
            <a:srgbClr val="FFFFFF">
              <a:alpha val="4000"/>
            </a:srgbClr>
          </a:solidFill>
          <a:ln/>
        </p:spPr>
      </p:sp>
      <p:sp>
        <p:nvSpPr>
          <p:cNvPr id="12" name="Text 9"/>
          <p:cNvSpPr/>
          <p:nvPr/>
        </p:nvSpPr>
        <p:spPr>
          <a:xfrm>
            <a:off x="1028224" y="5825371"/>
            <a:ext cx="3313152" cy="362903"/>
          </a:xfrm>
          <a:prstGeom prst="rect">
            <a:avLst/>
          </a:prstGeom>
          <a:noFill/>
          <a:ln/>
        </p:spPr>
        <p:txBody>
          <a:bodyPr wrap="non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Goal 3</a:t>
            </a:r>
            <a:endParaRPr lang="en-US" sz="1750" dirty="0"/>
          </a:p>
        </p:txBody>
      </p:sp>
      <p:sp>
        <p:nvSpPr>
          <p:cNvPr id="13" name="Text 10"/>
          <p:cNvSpPr/>
          <p:nvPr/>
        </p:nvSpPr>
        <p:spPr>
          <a:xfrm>
            <a:off x="4802624" y="5825371"/>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To search for signs of life beyond Earth.</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785336"/>
            <a:ext cx="6567845" cy="690205"/>
          </a:xfrm>
          <a:prstGeom prst="rect">
            <a:avLst/>
          </a:prstGeom>
          <a:noFill/>
          <a:ln/>
        </p:spPr>
        <p:txBody>
          <a:bodyPr wrap="none" lIns="0" tIns="0" rIns="0" bIns="0" rtlCol="0" anchor="t"/>
          <a:lstStyle/>
          <a:p>
            <a:pPr indent="0" marL="0">
              <a:lnSpc>
                <a:spcPts val="5400"/>
              </a:lnSpc>
              <a:buNone/>
            </a:pPr>
            <a:r>
              <a:rPr lang="en-US" sz="4300" b="1" dirty="0">
                <a:solidFill>
                  <a:srgbClr val="FFFFFF"/>
                </a:solidFill>
                <a:latin typeface="Inter Bold" pitchFamily="34" charset="0"/>
                <a:ea typeface="Inter Bold" pitchFamily="34" charset="-122"/>
                <a:cs typeface="Inter Bold" pitchFamily="34" charset="-120"/>
              </a:rPr>
              <a:t>The Study of Exoplanets</a:t>
            </a:r>
            <a:endParaRPr lang="en-US" sz="4300" dirty="0"/>
          </a:p>
        </p:txBody>
      </p:sp>
      <p:pic>
        <p:nvPicPr>
          <p:cNvPr id="4" name="Image 1" descr="preencoded.png">    </p:cNvPr>
          <p:cNvPicPr>
            <a:picLocks noChangeAspect="1"/>
          </p:cNvPicPr>
          <p:nvPr/>
        </p:nvPicPr>
        <p:blipFill>
          <a:blip r:embed="rId2"/>
          <a:stretch>
            <a:fillRect/>
          </a:stretch>
        </p:blipFill>
        <p:spPr>
          <a:xfrm>
            <a:off x="773073" y="1806773"/>
            <a:ext cx="552212" cy="552212"/>
          </a:xfrm>
          <a:prstGeom prst="rect">
            <a:avLst/>
          </a:prstGeom>
        </p:spPr>
      </p:pic>
      <p:sp>
        <p:nvSpPr>
          <p:cNvPr id="5" name="Text 1"/>
          <p:cNvSpPr/>
          <p:nvPr/>
        </p:nvSpPr>
        <p:spPr>
          <a:xfrm>
            <a:off x="773073" y="2579846"/>
            <a:ext cx="3345894" cy="345043"/>
          </a:xfrm>
          <a:prstGeom prst="rect">
            <a:avLst/>
          </a:prstGeom>
          <a:noFill/>
          <a:ln/>
        </p:spPr>
        <p:txBody>
          <a:bodyPr wrap="none" lIns="0" tIns="0" rIns="0" bIns="0" rtlCol="0" anchor="t"/>
          <a:lstStyle/>
          <a:p>
            <a:pPr algn="l" indent="0" marL="0">
              <a:lnSpc>
                <a:spcPts val="2700"/>
              </a:lnSpc>
              <a:buNone/>
            </a:pPr>
            <a:r>
              <a:rPr lang="en-US" sz="2150" b="1" dirty="0">
                <a:solidFill>
                  <a:srgbClr val="CFD0D8"/>
                </a:solidFill>
                <a:latin typeface="Inter Bold" pitchFamily="34" charset="0"/>
                <a:ea typeface="Inter Bold" pitchFamily="34" charset="-122"/>
                <a:cs typeface="Inter Bold" pitchFamily="34" charset="-120"/>
              </a:rPr>
              <a:t>Telescopic Observations</a:t>
            </a:r>
            <a:endParaRPr lang="en-US" sz="2150" dirty="0"/>
          </a:p>
        </p:txBody>
      </p:sp>
      <p:sp>
        <p:nvSpPr>
          <p:cNvPr id="6" name="Text 2"/>
          <p:cNvSpPr/>
          <p:nvPr/>
        </p:nvSpPr>
        <p:spPr>
          <a:xfrm>
            <a:off x="773073" y="3057406"/>
            <a:ext cx="3633311" cy="1060133"/>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ter" pitchFamily="34" charset="0"/>
                <a:ea typeface="Inter" pitchFamily="34" charset="-122"/>
                <a:cs typeface="Inter" pitchFamily="34" charset="-120"/>
              </a:rPr>
              <a:t>Ground-based and space telescopes are used to observe exoplanets and their host stars.</a:t>
            </a:r>
            <a:endParaRPr lang="en-US" sz="1700" dirty="0"/>
          </a:p>
        </p:txBody>
      </p:sp>
      <p:pic>
        <p:nvPicPr>
          <p:cNvPr id="7" name="Image 2" descr="preencoded.png">    </p:cNvPr>
          <p:cNvPicPr>
            <a:picLocks noChangeAspect="1"/>
          </p:cNvPicPr>
          <p:nvPr/>
        </p:nvPicPr>
        <p:blipFill>
          <a:blip r:embed="rId3"/>
          <a:stretch>
            <a:fillRect/>
          </a:stretch>
        </p:blipFill>
        <p:spPr>
          <a:xfrm>
            <a:off x="4737616" y="1806773"/>
            <a:ext cx="552212" cy="552212"/>
          </a:xfrm>
          <a:prstGeom prst="rect">
            <a:avLst/>
          </a:prstGeom>
        </p:spPr>
      </p:pic>
      <p:sp>
        <p:nvSpPr>
          <p:cNvPr id="8" name="Text 3"/>
          <p:cNvSpPr/>
          <p:nvPr/>
        </p:nvSpPr>
        <p:spPr>
          <a:xfrm>
            <a:off x="4737616" y="2579846"/>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CFD0D8"/>
                </a:solidFill>
                <a:latin typeface="Inter Bold" pitchFamily="34" charset="0"/>
                <a:ea typeface="Inter Bold" pitchFamily="34" charset="-122"/>
                <a:cs typeface="Inter Bold" pitchFamily="34" charset="-120"/>
              </a:rPr>
              <a:t>Data Analysis</a:t>
            </a:r>
            <a:endParaRPr lang="en-US" sz="2150" dirty="0"/>
          </a:p>
        </p:txBody>
      </p:sp>
      <p:sp>
        <p:nvSpPr>
          <p:cNvPr id="9" name="Text 4"/>
          <p:cNvSpPr/>
          <p:nvPr/>
        </p:nvSpPr>
        <p:spPr>
          <a:xfrm>
            <a:off x="4737616" y="3057406"/>
            <a:ext cx="3633311" cy="1413510"/>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ter" pitchFamily="34" charset="0"/>
                <a:ea typeface="Inter" pitchFamily="34" charset="-122"/>
                <a:cs typeface="Inter" pitchFamily="34" charset="-120"/>
              </a:rPr>
              <a:t>Sophisticated algorithms and computer models are used to analyze data and interpret observations.</a:t>
            </a:r>
            <a:endParaRPr lang="en-US" sz="1700" dirty="0"/>
          </a:p>
        </p:txBody>
      </p:sp>
      <p:pic>
        <p:nvPicPr>
          <p:cNvPr id="10" name="Image 3" descr="preencoded.png">    </p:cNvPr>
          <p:cNvPicPr>
            <a:picLocks noChangeAspect="1"/>
          </p:cNvPicPr>
          <p:nvPr/>
        </p:nvPicPr>
        <p:blipFill>
          <a:blip r:embed="rId4"/>
          <a:stretch>
            <a:fillRect/>
          </a:stretch>
        </p:blipFill>
        <p:spPr>
          <a:xfrm>
            <a:off x="773073" y="5133499"/>
            <a:ext cx="552212" cy="552212"/>
          </a:xfrm>
          <a:prstGeom prst="rect">
            <a:avLst/>
          </a:prstGeom>
        </p:spPr>
      </p:pic>
      <p:sp>
        <p:nvSpPr>
          <p:cNvPr id="11" name="Text 5"/>
          <p:cNvSpPr/>
          <p:nvPr/>
        </p:nvSpPr>
        <p:spPr>
          <a:xfrm>
            <a:off x="773073" y="5906572"/>
            <a:ext cx="2861667" cy="345043"/>
          </a:xfrm>
          <a:prstGeom prst="rect">
            <a:avLst/>
          </a:prstGeom>
          <a:noFill/>
          <a:ln/>
        </p:spPr>
        <p:txBody>
          <a:bodyPr wrap="none" lIns="0" tIns="0" rIns="0" bIns="0" rtlCol="0" anchor="t"/>
          <a:lstStyle/>
          <a:p>
            <a:pPr algn="l" indent="0" marL="0">
              <a:lnSpc>
                <a:spcPts val="2700"/>
              </a:lnSpc>
              <a:buNone/>
            </a:pPr>
            <a:r>
              <a:rPr lang="en-US" sz="2150" b="1" dirty="0">
                <a:solidFill>
                  <a:srgbClr val="CFD0D8"/>
                </a:solidFill>
                <a:latin typeface="Inter Bold" pitchFamily="34" charset="0"/>
                <a:ea typeface="Inter Bold" pitchFamily="34" charset="-122"/>
                <a:cs typeface="Inter Bold" pitchFamily="34" charset="-120"/>
              </a:rPr>
              <a:t>Theoretical Modeling</a:t>
            </a:r>
            <a:endParaRPr lang="en-US" sz="2150" dirty="0"/>
          </a:p>
        </p:txBody>
      </p:sp>
      <p:sp>
        <p:nvSpPr>
          <p:cNvPr id="12" name="Text 6"/>
          <p:cNvSpPr/>
          <p:nvPr/>
        </p:nvSpPr>
        <p:spPr>
          <a:xfrm>
            <a:off x="773073" y="6384131"/>
            <a:ext cx="3633311" cy="1060133"/>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ter" pitchFamily="34" charset="0"/>
                <a:ea typeface="Inter" pitchFamily="34" charset="-122"/>
                <a:cs typeface="Inter" pitchFamily="34" charset="-120"/>
              </a:rPr>
              <a:t>Researchers develop models to simulate the formation, evolution, and atmospheres of exoplanets.</a:t>
            </a:r>
            <a:endParaRPr lang="en-US" sz="1700" dirty="0"/>
          </a:p>
        </p:txBody>
      </p:sp>
      <p:pic>
        <p:nvPicPr>
          <p:cNvPr id="13" name="Image 4" descr="preencoded.png">    </p:cNvPr>
          <p:cNvPicPr>
            <a:picLocks noChangeAspect="1"/>
          </p:cNvPicPr>
          <p:nvPr/>
        </p:nvPicPr>
        <p:blipFill>
          <a:blip r:embed="rId5"/>
          <a:stretch>
            <a:fillRect/>
          </a:stretch>
        </p:blipFill>
        <p:spPr>
          <a:xfrm>
            <a:off x="4737616" y="5133499"/>
            <a:ext cx="552212" cy="552212"/>
          </a:xfrm>
          <a:prstGeom prst="rect">
            <a:avLst/>
          </a:prstGeom>
        </p:spPr>
      </p:pic>
      <p:sp>
        <p:nvSpPr>
          <p:cNvPr id="14" name="Text 7"/>
          <p:cNvSpPr/>
          <p:nvPr/>
        </p:nvSpPr>
        <p:spPr>
          <a:xfrm>
            <a:off x="4737616" y="5906572"/>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CFD0D8"/>
                </a:solidFill>
                <a:latin typeface="Inter Bold" pitchFamily="34" charset="0"/>
                <a:ea typeface="Inter Bold" pitchFamily="34" charset="-122"/>
                <a:cs typeface="Inter Bold" pitchFamily="34" charset="-120"/>
              </a:rPr>
              <a:t>Collaboration</a:t>
            </a:r>
            <a:endParaRPr lang="en-US" sz="2150" dirty="0"/>
          </a:p>
        </p:txBody>
      </p:sp>
      <p:sp>
        <p:nvSpPr>
          <p:cNvPr id="15" name="Text 8"/>
          <p:cNvSpPr/>
          <p:nvPr/>
        </p:nvSpPr>
        <p:spPr>
          <a:xfrm>
            <a:off x="4737616" y="6384131"/>
            <a:ext cx="3633311" cy="1060133"/>
          </a:xfrm>
          <a:prstGeom prst="rect">
            <a:avLst/>
          </a:prstGeom>
          <a:noFill/>
          <a:ln/>
        </p:spPr>
        <p:txBody>
          <a:bodyPr wrap="square" lIns="0" tIns="0" rIns="0" bIns="0" rtlCol="0" anchor="t"/>
          <a:lstStyle/>
          <a:p>
            <a:pPr algn="l" indent="0" marL="0">
              <a:lnSpc>
                <a:spcPts val="2750"/>
              </a:lnSpc>
              <a:buNone/>
            </a:pPr>
            <a:r>
              <a:rPr lang="en-US" sz="1700" dirty="0">
                <a:solidFill>
                  <a:srgbClr val="CFD0D8"/>
                </a:solidFill>
                <a:latin typeface="Inter" pitchFamily="34" charset="0"/>
                <a:ea typeface="Inter" pitchFamily="34" charset="-122"/>
                <a:cs typeface="Inter" pitchFamily="34" charset="-120"/>
              </a:rPr>
              <a:t>Exoplanet research is a collaborative effort involving scientists from various disciplines.</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9355" y="615315"/>
            <a:ext cx="6989564" cy="1398270"/>
          </a:xfrm>
          <a:prstGeom prst="rect">
            <a:avLst/>
          </a:prstGeom>
          <a:noFill/>
          <a:ln/>
        </p:spPr>
        <p:txBody>
          <a:bodyPr wrap="square" lIns="0" tIns="0" rIns="0" bIns="0" rtlCol="0" anchor="t"/>
          <a:lstStyle/>
          <a:p>
            <a:pPr indent="0" marL="0">
              <a:lnSpc>
                <a:spcPts val="5500"/>
              </a:lnSpc>
              <a:buNone/>
            </a:pPr>
            <a:r>
              <a:rPr lang="en-US" sz="4400" b="1" dirty="0">
                <a:solidFill>
                  <a:srgbClr val="FFFFFF"/>
                </a:solidFill>
                <a:latin typeface="Inter Bold" pitchFamily="34" charset="0"/>
                <a:ea typeface="Inter Bold" pitchFamily="34" charset="-122"/>
                <a:cs typeface="Inter Bold" pitchFamily="34" charset="-120"/>
              </a:rPr>
              <a:t>Challenges in Exoplanet Exploration</a:t>
            </a:r>
            <a:endParaRPr lang="en-US" sz="4400" dirty="0"/>
          </a:p>
        </p:txBody>
      </p:sp>
      <p:sp>
        <p:nvSpPr>
          <p:cNvPr id="4" name="Shape 1"/>
          <p:cNvSpPr/>
          <p:nvPr/>
        </p:nvSpPr>
        <p:spPr>
          <a:xfrm>
            <a:off x="6269355" y="2600682"/>
            <a:ext cx="503277" cy="503277"/>
          </a:xfrm>
          <a:prstGeom prst="roundRect">
            <a:avLst>
              <a:gd name="adj" fmla="val 6668"/>
            </a:avLst>
          </a:prstGeom>
          <a:solidFill>
            <a:srgbClr val="1F1F37"/>
          </a:solidFill>
          <a:ln/>
        </p:spPr>
      </p:sp>
      <p:sp>
        <p:nvSpPr>
          <p:cNvPr id="5" name="Text 2"/>
          <p:cNvSpPr/>
          <p:nvPr/>
        </p:nvSpPr>
        <p:spPr>
          <a:xfrm>
            <a:off x="6448663" y="2684502"/>
            <a:ext cx="144661" cy="335637"/>
          </a:xfrm>
          <a:prstGeom prst="rect">
            <a:avLst/>
          </a:prstGeom>
          <a:noFill/>
          <a:ln/>
        </p:spPr>
        <p:txBody>
          <a:bodyPr wrap="none" lIns="0" tIns="0" rIns="0" bIns="0" rtlCol="0" anchor="t"/>
          <a:lstStyle/>
          <a:p>
            <a:pPr algn="ctr" indent="0" marL="0">
              <a:lnSpc>
                <a:spcPts val="2600"/>
              </a:lnSpc>
              <a:buNone/>
            </a:pPr>
            <a:r>
              <a:rPr lang="en-US" sz="2600" b="1" dirty="0">
                <a:solidFill>
                  <a:srgbClr val="CFD0D8"/>
                </a:solidFill>
                <a:latin typeface="Inter Bold" pitchFamily="34" charset="0"/>
                <a:ea typeface="Inter Bold" pitchFamily="34" charset="-122"/>
                <a:cs typeface="Inter Bold" pitchFamily="34" charset="-120"/>
              </a:rPr>
              <a:t>1</a:t>
            </a:r>
            <a:endParaRPr lang="en-US" sz="2600" dirty="0"/>
          </a:p>
        </p:txBody>
      </p:sp>
      <p:sp>
        <p:nvSpPr>
          <p:cNvPr id="6" name="Text 3"/>
          <p:cNvSpPr/>
          <p:nvPr/>
        </p:nvSpPr>
        <p:spPr>
          <a:xfrm>
            <a:off x="6996351" y="2600682"/>
            <a:ext cx="2796421" cy="349568"/>
          </a:xfrm>
          <a:prstGeom prst="rect">
            <a:avLst/>
          </a:prstGeom>
          <a:noFill/>
          <a:ln/>
        </p:spPr>
        <p:txBody>
          <a:bodyPr wrap="none" lIns="0" tIns="0" rIns="0" bIns="0" rtlCol="0" anchor="t"/>
          <a:lstStyle/>
          <a:p>
            <a:pPr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Distance</a:t>
            </a:r>
            <a:endParaRPr lang="en-US" sz="2200" dirty="0"/>
          </a:p>
        </p:txBody>
      </p:sp>
      <p:sp>
        <p:nvSpPr>
          <p:cNvPr id="7" name="Text 4"/>
          <p:cNvSpPr/>
          <p:nvPr/>
        </p:nvSpPr>
        <p:spPr>
          <a:xfrm>
            <a:off x="6996351" y="3084433"/>
            <a:ext cx="2950250" cy="1431608"/>
          </a:xfrm>
          <a:prstGeom prst="rect">
            <a:avLst/>
          </a:prstGeom>
          <a:noFill/>
          <a:ln/>
        </p:spPr>
        <p:txBody>
          <a:bodyPr wrap="square" lIns="0" tIns="0" rIns="0" bIns="0" rtlCol="0" anchor="t"/>
          <a:lstStyle/>
          <a:p>
            <a:pPr indent="0" marL="0">
              <a:lnSpc>
                <a:spcPts val="2800"/>
              </a:lnSpc>
              <a:buNone/>
            </a:pPr>
            <a:r>
              <a:rPr lang="en-US" sz="1750" dirty="0">
                <a:solidFill>
                  <a:srgbClr val="CFD0D8"/>
                </a:solidFill>
                <a:latin typeface="Inter" pitchFamily="34" charset="0"/>
                <a:ea typeface="Inter" pitchFamily="34" charset="-122"/>
                <a:cs typeface="Inter" pitchFamily="34" charset="-120"/>
              </a:rPr>
              <a:t>Exoplanets are extremely distant, making observations and data collection difficult.</a:t>
            </a:r>
            <a:endParaRPr lang="en-US" sz="1750" dirty="0"/>
          </a:p>
        </p:txBody>
      </p:sp>
      <p:sp>
        <p:nvSpPr>
          <p:cNvPr id="8" name="Shape 5"/>
          <p:cNvSpPr/>
          <p:nvPr/>
        </p:nvSpPr>
        <p:spPr>
          <a:xfrm>
            <a:off x="10170319" y="2600682"/>
            <a:ext cx="503277" cy="503277"/>
          </a:xfrm>
          <a:prstGeom prst="roundRect">
            <a:avLst>
              <a:gd name="adj" fmla="val 6668"/>
            </a:avLst>
          </a:prstGeom>
          <a:solidFill>
            <a:srgbClr val="1F1F37"/>
          </a:solidFill>
          <a:ln/>
        </p:spPr>
      </p:sp>
      <p:sp>
        <p:nvSpPr>
          <p:cNvPr id="9" name="Text 6"/>
          <p:cNvSpPr/>
          <p:nvPr/>
        </p:nvSpPr>
        <p:spPr>
          <a:xfrm>
            <a:off x="10316289" y="2684502"/>
            <a:ext cx="211217" cy="335637"/>
          </a:xfrm>
          <a:prstGeom prst="rect">
            <a:avLst/>
          </a:prstGeom>
          <a:noFill/>
          <a:ln/>
        </p:spPr>
        <p:txBody>
          <a:bodyPr wrap="none" lIns="0" tIns="0" rIns="0" bIns="0" rtlCol="0" anchor="t"/>
          <a:lstStyle/>
          <a:p>
            <a:pPr algn="ctr" indent="0" marL="0">
              <a:lnSpc>
                <a:spcPts val="2600"/>
              </a:lnSpc>
              <a:buNone/>
            </a:pPr>
            <a:r>
              <a:rPr lang="en-US" sz="2600" b="1" dirty="0">
                <a:solidFill>
                  <a:srgbClr val="CFD0D8"/>
                </a:solidFill>
                <a:latin typeface="Inter Bold" pitchFamily="34" charset="0"/>
                <a:ea typeface="Inter Bold" pitchFamily="34" charset="-122"/>
                <a:cs typeface="Inter Bold" pitchFamily="34" charset="-120"/>
              </a:rPr>
              <a:t>2</a:t>
            </a:r>
            <a:endParaRPr lang="en-US" sz="2600" dirty="0"/>
          </a:p>
        </p:txBody>
      </p:sp>
      <p:sp>
        <p:nvSpPr>
          <p:cNvPr id="10" name="Text 7"/>
          <p:cNvSpPr/>
          <p:nvPr/>
        </p:nvSpPr>
        <p:spPr>
          <a:xfrm>
            <a:off x="10897314" y="2600682"/>
            <a:ext cx="2796421" cy="349568"/>
          </a:xfrm>
          <a:prstGeom prst="rect">
            <a:avLst/>
          </a:prstGeom>
          <a:noFill/>
          <a:ln/>
        </p:spPr>
        <p:txBody>
          <a:bodyPr wrap="none" lIns="0" tIns="0" rIns="0" bIns="0" rtlCol="0" anchor="t"/>
          <a:lstStyle/>
          <a:p>
            <a:pPr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Small Size</a:t>
            </a:r>
            <a:endParaRPr lang="en-US" sz="2200" dirty="0"/>
          </a:p>
        </p:txBody>
      </p:sp>
      <p:sp>
        <p:nvSpPr>
          <p:cNvPr id="11" name="Text 8"/>
          <p:cNvSpPr/>
          <p:nvPr/>
        </p:nvSpPr>
        <p:spPr>
          <a:xfrm>
            <a:off x="10897314" y="3084433"/>
            <a:ext cx="2950250" cy="1431608"/>
          </a:xfrm>
          <a:prstGeom prst="rect">
            <a:avLst/>
          </a:prstGeom>
          <a:noFill/>
          <a:ln/>
        </p:spPr>
        <p:txBody>
          <a:bodyPr wrap="square" lIns="0" tIns="0" rIns="0" bIns="0" rtlCol="0" anchor="t"/>
          <a:lstStyle/>
          <a:p>
            <a:pPr indent="0" marL="0">
              <a:lnSpc>
                <a:spcPts val="2800"/>
              </a:lnSpc>
              <a:buNone/>
            </a:pPr>
            <a:r>
              <a:rPr lang="en-US" sz="1750" dirty="0">
                <a:solidFill>
                  <a:srgbClr val="CFD0D8"/>
                </a:solidFill>
                <a:latin typeface="Inter" pitchFamily="34" charset="0"/>
                <a:ea typeface="Inter" pitchFamily="34" charset="-122"/>
                <a:cs typeface="Inter" pitchFamily="34" charset="-120"/>
              </a:rPr>
              <a:t>Exoplanets are often small compared to their host stars, making them difficult to detect and characterize.</a:t>
            </a:r>
            <a:endParaRPr lang="en-US" sz="1750" dirty="0"/>
          </a:p>
        </p:txBody>
      </p:sp>
      <p:sp>
        <p:nvSpPr>
          <p:cNvPr id="12" name="Shape 9"/>
          <p:cNvSpPr/>
          <p:nvPr/>
        </p:nvSpPr>
        <p:spPr>
          <a:xfrm>
            <a:off x="6269355" y="4991338"/>
            <a:ext cx="503277" cy="503277"/>
          </a:xfrm>
          <a:prstGeom prst="roundRect">
            <a:avLst>
              <a:gd name="adj" fmla="val 6668"/>
            </a:avLst>
          </a:prstGeom>
          <a:solidFill>
            <a:srgbClr val="1F1F37"/>
          </a:solidFill>
          <a:ln/>
        </p:spPr>
      </p:sp>
      <p:sp>
        <p:nvSpPr>
          <p:cNvPr id="13" name="Text 10"/>
          <p:cNvSpPr/>
          <p:nvPr/>
        </p:nvSpPr>
        <p:spPr>
          <a:xfrm>
            <a:off x="6412706" y="5075158"/>
            <a:ext cx="216575" cy="335637"/>
          </a:xfrm>
          <a:prstGeom prst="rect">
            <a:avLst/>
          </a:prstGeom>
          <a:noFill/>
          <a:ln/>
        </p:spPr>
        <p:txBody>
          <a:bodyPr wrap="none" lIns="0" tIns="0" rIns="0" bIns="0" rtlCol="0" anchor="t"/>
          <a:lstStyle/>
          <a:p>
            <a:pPr algn="ctr" indent="0" marL="0">
              <a:lnSpc>
                <a:spcPts val="2600"/>
              </a:lnSpc>
              <a:buNone/>
            </a:pPr>
            <a:r>
              <a:rPr lang="en-US" sz="2600" b="1" dirty="0">
                <a:solidFill>
                  <a:srgbClr val="CFD0D8"/>
                </a:solidFill>
                <a:latin typeface="Inter Bold" pitchFamily="34" charset="0"/>
                <a:ea typeface="Inter Bold" pitchFamily="34" charset="-122"/>
                <a:cs typeface="Inter Bold" pitchFamily="34" charset="-120"/>
              </a:rPr>
              <a:t>3</a:t>
            </a:r>
            <a:endParaRPr lang="en-US" sz="2600" dirty="0"/>
          </a:p>
        </p:txBody>
      </p:sp>
      <p:sp>
        <p:nvSpPr>
          <p:cNvPr id="14" name="Text 11"/>
          <p:cNvSpPr/>
          <p:nvPr/>
        </p:nvSpPr>
        <p:spPr>
          <a:xfrm>
            <a:off x="6996351" y="4991338"/>
            <a:ext cx="2950250" cy="699135"/>
          </a:xfrm>
          <a:prstGeom prst="rect">
            <a:avLst/>
          </a:prstGeom>
          <a:noFill/>
          <a:ln/>
        </p:spPr>
        <p:txBody>
          <a:bodyPr wrap="square" lIns="0" tIns="0" rIns="0" bIns="0" rtlCol="0" anchor="t"/>
          <a:lstStyle/>
          <a:p>
            <a:pPr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Atmospheric Characterization</a:t>
            </a:r>
            <a:endParaRPr lang="en-US" sz="2200" dirty="0"/>
          </a:p>
        </p:txBody>
      </p:sp>
      <p:sp>
        <p:nvSpPr>
          <p:cNvPr id="15" name="Text 12"/>
          <p:cNvSpPr/>
          <p:nvPr/>
        </p:nvSpPr>
        <p:spPr>
          <a:xfrm>
            <a:off x="6996351" y="5824657"/>
            <a:ext cx="2950250" cy="1789509"/>
          </a:xfrm>
          <a:prstGeom prst="rect">
            <a:avLst/>
          </a:prstGeom>
          <a:noFill/>
          <a:ln/>
        </p:spPr>
        <p:txBody>
          <a:bodyPr wrap="square" lIns="0" tIns="0" rIns="0" bIns="0" rtlCol="0" anchor="t"/>
          <a:lstStyle/>
          <a:p>
            <a:pPr indent="0" marL="0">
              <a:lnSpc>
                <a:spcPts val="2800"/>
              </a:lnSpc>
              <a:buNone/>
            </a:pPr>
            <a:r>
              <a:rPr lang="en-US" sz="1750" dirty="0">
                <a:solidFill>
                  <a:srgbClr val="CFD0D8"/>
                </a:solidFill>
                <a:latin typeface="Inter" pitchFamily="34" charset="0"/>
                <a:ea typeface="Inter" pitchFamily="34" charset="-122"/>
                <a:cs typeface="Inter" pitchFamily="34" charset="-120"/>
              </a:rPr>
              <a:t>Determining the composition and properties of exoplanet atmospheres requires advanced techniques.</a:t>
            </a:r>
            <a:endParaRPr lang="en-US" sz="1750" dirty="0"/>
          </a:p>
        </p:txBody>
      </p:sp>
      <p:sp>
        <p:nvSpPr>
          <p:cNvPr id="16" name="Shape 13"/>
          <p:cNvSpPr/>
          <p:nvPr/>
        </p:nvSpPr>
        <p:spPr>
          <a:xfrm>
            <a:off x="10170319" y="4991338"/>
            <a:ext cx="503277" cy="503277"/>
          </a:xfrm>
          <a:prstGeom prst="roundRect">
            <a:avLst>
              <a:gd name="adj" fmla="val 6668"/>
            </a:avLst>
          </a:prstGeom>
          <a:solidFill>
            <a:srgbClr val="1F1F37"/>
          </a:solidFill>
          <a:ln/>
        </p:spPr>
      </p:sp>
      <p:sp>
        <p:nvSpPr>
          <p:cNvPr id="17" name="Text 14"/>
          <p:cNvSpPr/>
          <p:nvPr/>
        </p:nvSpPr>
        <p:spPr>
          <a:xfrm>
            <a:off x="10308431" y="5075158"/>
            <a:ext cx="226933" cy="335637"/>
          </a:xfrm>
          <a:prstGeom prst="rect">
            <a:avLst/>
          </a:prstGeom>
          <a:noFill/>
          <a:ln/>
        </p:spPr>
        <p:txBody>
          <a:bodyPr wrap="none" lIns="0" tIns="0" rIns="0" bIns="0" rtlCol="0" anchor="t"/>
          <a:lstStyle/>
          <a:p>
            <a:pPr algn="ctr" indent="0" marL="0">
              <a:lnSpc>
                <a:spcPts val="2600"/>
              </a:lnSpc>
              <a:buNone/>
            </a:pPr>
            <a:r>
              <a:rPr lang="en-US" sz="2600" b="1" dirty="0">
                <a:solidFill>
                  <a:srgbClr val="CFD0D8"/>
                </a:solidFill>
                <a:latin typeface="Inter Bold" pitchFamily="34" charset="0"/>
                <a:ea typeface="Inter Bold" pitchFamily="34" charset="-122"/>
                <a:cs typeface="Inter Bold" pitchFamily="34" charset="-120"/>
              </a:rPr>
              <a:t>4</a:t>
            </a:r>
            <a:endParaRPr lang="en-US" sz="2600" dirty="0"/>
          </a:p>
        </p:txBody>
      </p:sp>
      <p:sp>
        <p:nvSpPr>
          <p:cNvPr id="18" name="Text 15"/>
          <p:cNvSpPr/>
          <p:nvPr/>
        </p:nvSpPr>
        <p:spPr>
          <a:xfrm>
            <a:off x="10897314" y="4991338"/>
            <a:ext cx="2796421" cy="349568"/>
          </a:xfrm>
          <a:prstGeom prst="rect">
            <a:avLst/>
          </a:prstGeom>
          <a:noFill/>
          <a:ln/>
        </p:spPr>
        <p:txBody>
          <a:bodyPr wrap="none" lIns="0" tIns="0" rIns="0" bIns="0" rtlCol="0" anchor="t"/>
          <a:lstStyle/>
          <a:p>
            <a:pPr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Data Interpretation</a:t>
            </a:r>
            <a:endParaRPr lang="en-US" sz="2200" dirty="0"/>
          </a:p>
        </p:txBody>
      </p:sp>
      <p:sp>
        <p:nvSpPr>
          <p:cNvPr id="19" name="Text 16"/>
          <p:cNvSpPr/>
          <p:nvPr/>
        </p:nvSpPr>
        <p:spPr>
          <a:xfrm>
            <a:off x="10897314" y="5475089"/>
            <a:ext cx="2950250" cy="1789509"/>
          </a:xfrm>
          <a:prstGeom prst="rect">
            <a:avLst/>
          </a:prstGeom>
          <a:noFill/>
          <a:ln/>
        </p:spPr>
        <p:txBody>
          <a:bodyPr wrap="square" lIns="0" tIns="0" rIns="0" bIns="0" rtlCol="0" anchor="t"/>
          <a:lstStyle/>
          <a:p>
            <a:pPr indent="0" marL="0">
              <a:lnSpc>
                <a:spcPts val="2800"/>
              </a:lnSpc>
              <a:buNone/>
            </a:pPr>
            <a:r>
              <a:rPr lang="en-US" sz="1750" dirty="0">
                <a:solidFill>
                  <a:srgbClr val="CFD0D8"/>
                </a:solidFill>
                <a:latin typeface="Inter" pitchFamily="34" charset="0"/>
                <a:ea typeface="Inter" pitchFamily="34" charset="-122"/>
                <a:cs typeface="Inter" pitchFamily="34" charset="-120"/>
              </a:rPr>
              <a:t>Interpreting complex data from exoplanet observations requires sophisticated algorithms and models.</a:t>
            </a:r>
            <a:endParaRPr lang="en-US" sz="1750" dirty="0"/>
          </a:p>
        </p:txBody>
      </p:sp>
      <p:pic>
        <p:nvPicPr>
          <p:cNvPr id="20" name="Image 1" descr="preencoded.png">    </p:cNvPr>
          <p:cNvPicPr>
            <a:picLocks noChangeAspect="1"/>
          </p:cNvPicPr>
          <p:nvPr/>
        </p:nvPicPr>
        <p:blipFill>
          <a:blip r:embed="rId2"/>
          <a:stretch>
            <a:fillRect/>
          </a:stretch>
        </p:blipFill>
        <p:spPr>
          <a:xfrm>
            <a:off x="13487400" y="228600"/>
            <a:ext cx="914400" cy="51506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639604"/>
            <a:ext cx="8349972" cy="708779"/>
          </a:xfrm>
          <a:prstGeom prst="rect">
            <a:avLst/>
          </a:prstGeom>
          <a:noFill/>
          <a:ln/>
        </p:spPr>
        <p:txBody>
          <a:bodyPr wrap="none" lIns="0" tIns="0" rIns="0" bIns="0" rtlCol="0" anchor="t"/>
          <a:lstStyle/>
          <a:p>
            <a:pPr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Future Research in Exoplanets</a:t>
            </a:r>
            <a:endParaRPr lang="en-US" sz="4450" dirty="0"/>
          </a:p>
        </p:txBody>
      </p:sp>
      <p:pic>
        <p:nvPicPr>
          <p:cNvPr id="3" name="Image 0" descr="preencoded.png">    </p:cNvPr>
          <p:cNvPicPr>
            <a:picLocks noChangeAspect="1"/>
          </p:cNvPicPr>
          <p:nvPr/>
        </p:nvPicPr>
        <p:blipFill>
          <a:blip r:embed="rId1"/>
          <a:stretch>
            <a:fillRect/>
          </a:stretch>
        </p:blipFill>
        <p:spPr>
          <a:xfrm>
            <a:off x="793790" y="1802011"/>
            <a:ext cx="6351270" cy="3925372"/>
          </a:xfrm>
          <a:prstGeom prst="rect">
            <a:avLst/>
          </a:prstGeom>
        </p:spPr>
      </p:pic>
      <p:sp>
        <p:nvSpPr>
          <p:cNvPr id="4" name="Text 1"/>
          <p:cNvSpPr/>
          <p:nvPr/>
        </p:nvSpPr>
        <p:spPr>
          <a:xfrm>
            <a:off x="793790" y="6010870"/>
            <a:ext cx="3062764"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Advanced Telescopes</a:t>
            </a:r>
            <a:endParaRPr lang="en-US" sz="2200" dirty="0"/>
          </a:p>
        </p:txBody>
      </p:sp>
      <p:sp>
        <p:nvSpPr>
          <p:cNvPr id="5" name="Text 2"/>
          <p:cNvSpPr/>
          <p:nvPr/>
        </p:nvSpPr>
        <p:spPr>
          <a:xfrm>
            <a:off x="793790" y="6501289"/>
            <a:ext cx="6351270"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ter" pitchFamily="34" charset="0"/>
                <a:ea typeface="Inter" pitchFamily="34" charset="-122"/>
                <a:cs typeface="Inter" pitchFamily="34" charset="-120"/>
              </a:rPr>
              <a:t>Next-generation telescopes with improved sensitivity and resolution will enable more detailed observations of exoplanets.</a:t>
            </a:r>
            <a:endParaRPr lang="en-US" sz="1750" dirty="0"/>
          </a:p>
        </p:txBody>
      </p:sp>
      <p:pic>
        <p:nvPicPr>
          <p:cNvPr id="6" name="Image 1" descr="preencoded.png">    </p:cNvPr>
          <p:cNvPicPr>
            <a:picLocks noChangeAspect="1"/>
          </p:cNvPicPr>
          <p:nvPr/>
        </p:nvPicPr>
        <p:blipFill>
          <a:blip r:embed="rId2"/>
          <a:stretch>
            <a:fillRect/>
          </a:stretch>
        </p:blipFill>
        <p:spPr>
          <a:xfrm>
            <a:off x="7485221" y="1802011"/>
            <a:ext cx="6351389" cy="3925372"/>
          </a:xfrm>
          <a:prstGeom prst="rect">
            <a:avLst/>
          </a:prstGeom>
        </p:spPr>
      </p:pic>
      <p:sp>
        <p:nvSpPr>
          <p:cNvPr id="7" name="Text 3"/>
          <p:cNvSpPr/>
          <p:nvPr/>
        </p:nvSpPr>
        <p:spPr>
          <a:xfrm>
            <a:off x="7485221" y="601087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Robotic Missions</a:t>
            </a:r>
            <a:endParaRPr lang="en-US" sz="2200" dirty="0"/>
          </a:p>
        </p:txBody>
      </p:sp>
      <p:sp>
        <p:nvSpPr>
          <p:cNvPr id="8" name="Text 4"/>
          <p:cNvSpPr/>
          <p:nvPr/>
        </p:nvSpPr>
        <p:spPr>
          <a:xfrm>
            <a:off x="7485221" y="6501289"/>
            <a:ext cx="6351389"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ter" pitchFamily="34" charset="0"/>
                <a:ea typeface="Inter" pitchFamily="34" charset="-122"/>
                <a:cs typeface="Inter" pitchFamily="34" charset="-120"/>
              </a:rPr>
              <a:t>Robotic missions to exoplanets will provide close-up observations and potentially collect samples for analysis.</a:t>
            </a:r>
            <a:endParaRPr lang="en-US" sz="1750" dirty="0"/>
          </a:p>
        </p:txBody>
      </p:sp>
      <p:pic>
        <p:nvPicPr>
          <p:cNvPr id="9" name="Image 2" descr="preencoded.png">    </p:cNvPr>
          <p:cNvPicPr>
            <a:picLocks noChangeAspect="1"/>
          </p:cNvPicPr>
          <p:nvPr/>
        </p:nvPicPr>
        <p:blipFill>
          <a:blip r:embed="rId3"/>
          <a:stretch>
            <a:fillRect/>
          </a:stretch>
        </p:blipFill>
        <p:spPr>
          <a:xfrm>
            <a:off x="13487400" y="228600"/>
            <a:ext cx="914400" cy="5150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989183"/>
            <a:ext cx="6601063" cy="708779"/>
          </a:xfrm>
          <a:prstGeom prst="rect">
            <a:avLst/>
          </a:prstGeom>
          <a:noFill/>
          <a:ln/>
        </p:spPr>
        <p:txBody>
          <a:bodyPr wrap="none" lIns="0" tIns="0" rIns="0" bIns="0" rtlCol="0" anchor="t"/>
          <a:lstStyle/>
          <a:p>
            <a:pPr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Exoplanet Atmospheres</a:t>
            </a:r>
            <a:endParaRPr lang="en-US" sz="4450" dirty="0"/>
          </a:p>
        </p:txBody>
      </p:sp>
      <p:sp>
        <p:nvSpPr>
          <p:cNvPr id="3" name="Text 1"/>
          <p:cNvSpPr/>
          <p:nvPr/>
        </p:nvSpPr>
        <p:spPr>
          <a:xfrm>
            <a:off x="793790" y="415159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Exoplanet atmospheres hold valuable clues about their formation, evolution, and potential habitability. Studying these atmospheres allows scientists to understand the composition, temperature, and pressure of these distant worlds. The presence of specific molecules, like water vapor, methane, or oxygen, can indicate the potential for life.</a:t>
            </a:r>
            <a:endParaRPr lang="en-US" sz="1750" dirty="0"/>
          </a:p>
        </p:txBody>
      </p:sp>
      <p:pic>
        <p:nvPicPr>
          <p:cNvPr id="4" name="Image 0" descr="preencoded.png">    </p:cNvPr>
          <p:cNvPicPr>
            <a:picLocks noChangeAspect="1"/>
          </p:cNvPicPr>
          <p:nvPr/>
        </p:nvPicPr>
        <p:blipFill>
          <a:blip r:embed="rId1"/>
          <a:stretch>
            <a:fillRect/>
          </a:stretch>
        </p:blipFill>
        <p:spPr>
          <a:xfrm>
            <a:off x="13487400" y="228600"/>
            <a:ext cx="914400" cy="5150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86220"/>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Exoplanet Facts</a:t>
            </a:r>
            <a:endParaRPr lang="en-US" sz="4450" dirty="0"/>
          </a:p>
        </p:txBody>
      </p:sp>
      <p:sp>
        <p:nvSpPr>
          <p:cNvPr id="3" name="Text 1"/>
          <p:cNvSpPr/>
          <p:nvPr/>
        </p:nvSpPr>
        <p:spPr>
          <a:xfrm>
            <a:off x="793790" y="2439233"/>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Exoplanets come in a vast array of sizes, compositions, and orbital configurations. Some are gas giants similar to Jupiter, while others are rocky and Earth-like.</a:t>
            </a:r>
            <a:endParaRPr lang="en-US" sz="1750" dirty="0"/>
          </a:p>
        </p:txBody>
      </p:sp>
      <p:sp>
        <p:nvSpPr>
          <p:cNvPr id="4" name="Text 2"/>
          <p:cNvSpPr/>
          <p:nvPr/>
        </p:nvSpPr>
        <p:spPr>
          <a:xfrm>
            <a:off x="793790" y="3732014"/>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Exoplanets are found in a variety of star systems, from single stars to multiple star systems. Some exoplanets orbit their stars closely, while others are located farther out.</a:t>
            </a:r>
            <a:endParaRPr lang="en-US" sz="1750" dirty="0"/>
          </a:p>
        </p:txBody>
      </p:sp>
      <p:sp>
        <p:nvSpPr>
          <p:cNvPr id="5" name="Text 3"/>
          <p:cNvSpPr/>
          <p:nvPr/>
        </p:nvSpPr>
        <p:spPr>
          <a:xfrm>
            <a:off x="793790" y="5387697"/>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Exoplanets offer valuable insights into planet formation, evolution, and the possibility of life beyond Earth. They are helping scientists to understand the diversity of planetary systems in our galaxy.</a:t>
            </a:r>
            <a:endParaRPr lang="en-US" sz="1750" dirty="0"/>
          </a:p>
        </p:txBody>
      </p:sp>
      <p:sp>
        <p:nvSpPr>
          <p:cNvPr id="6" name="Text 4"/>
          <p:cNvSpPr/>
          <p:nvPr/>
        </p:nvSpPr>
        <p:spPr>
          <a:xfrm>
            <a:off x="7599521" y="2439233"/>
            <a:ext cx="6244709"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7" name="Image 0" descr="preencoded.png">    </p:cNvPr>
          <p:cNvPicPr>
            <a:picLocks noChangeAspect="1"/>
          </p:cNvPicPr>
          <p:nvPr/>
        </p:nvPicPr>
        <p:blipFill>
          <a:blip r:embed="rId1"/>
          <a:stretch>
            <a:fillRect/>
          </a:stretch>
        </p:blipFill>
        <p:spPr>
          <a:xfrm>
            <a:off x="7599521" y="3057287"/>
            <a:ext cx="5065752" cy="2936319"/>
          </a:xfrm>
          <a:prstGeom prst="rect">
            <a:avLst/>
          </a:prstGeom>
        </p:spPr>
      </p:pic>
      <p:pic>
        <p:nvPicPr>
          <p:cNvPr id="8" name="Image 1" descr="preencoded.png">    </p:cNvPr>
          <p:cNvPicPr>
            <a:picLocks noChangeAspect="1"/>
          </p:cNvPicPr>
          <p:nvPr/>
        </p:nvPicPr>
        <p:blipFill>
          <a:blip r:embed="rId2"/>
          <a:stretch>
            <a:fillRect/>
          </a:stretch>
        </p:blipFill>
        <p:spPr>
          <a:xfrm>
            <a:off x="13487400" y="228600"/>
            <a:ext cx="914400" cy="5150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98232"/>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Exoplanets Facts</a:t>
            </a:r>
            <a:endParaRPr lang="en-US" sz="4450" dirty="0"/>
          </a:p>
        </p:txBody>
      </p:sp>
      <p:sp>
        <p:nvSpPr>
          <p:cNvPr id="4" name="Shape 1"/>
          <p:cNvSpPr/>
          <p:nvPr/>
        </p:nvSpPr>
        <p:spPr>
          <a:xfrm>
            <a:off x="6280190" y="2402324"/>
            <a:ext cx="510302" cy="510302"/>
          </a:xfrm>
          <a:prstGeom prst="roundRect">
            <a:avLst>
              <a:gd name="adj" fmla="val 6667"/>
            </a:avLst>
          </a:prstGeom>
          <a:solidFill>
            <a:srgbClr val="1F1F37"/>
          </a:solidFill>
          <a:ln/>
        </p:spPr>
      </p:sp>
      <p:sp>
        <p:nvSpPr>
          <p:cNvPr id="5" name="Text 2"/>
          <p:cNvSpPr/>
          <p:nvPr/>
        </p:nvSpPr>
        <p:spPr>
          <a:xfrm>
            <a:off x="6461998" y="2487335"/>
            <a:ext cx="146685" cy="340281"/>
          </a:xfrm>
          <a:prstGeom prst="rect">
            <a:avLst/>
          </a:prstGeom>
          <a:noFill/>
          <a:ln/>
        </p:spPr>
        <p:txBody>
          <a:bodyPr wrap="none" lIns="0" tIns="0" rIns="0" bIns="0" rtlCol="0" anchor="t"/>
          <a:lstStyle/>
          <a:p>
            <a:pPr algn="ctr" indent="0" marL="0">
              <a:lnSpc>
                <a:spcPts val="2650"/>
              </a:lnSpc>
              <a:buNone/>
            </a:pPr>
            <a:r>
              <a:rPr lang="en-US" sz="2650" b="1" dirty="0">
                <a:solidFill>
                  <a:srgbClr val="CFD0D8"/>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7017306" y="2402324"/>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Diverse Environments</a:t>
            </a:r>
            <a:endParaRPr lang="en-US" sz="2200" dirty="0"/>
          </a:p>
        </p:txBody>
      </p:sp>
      <p:sp>
        <p:nvSpPr>
          <p:cNvPr id="7" name="Text 4"/>
          <p:cNvSpPr/>
          <p:nvPr/>
        </p:nvSpPr>
        <p:spPr>
          <a:xfrm>
            <a:off x="7017306" y="3247073"/>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Exoplanets exhibit a wide range of sizes, masses, and compositions.</a:t>
            </a:r>
            <a:endParaRPr lang="en-US" sz="1750" dirty="0"/>
          </a:p>
        </p:txBody>
      </p:sp>
      <p:sp>
        <p:nvSpPr>
          <p:cNvPr id="8" name="Shape 5"/>
          <p:cNvSpPr/>
          <p:nvPr/>
        </p:nvSpPr>
        <p:spPr>
          <a:xfrm>
            <a:off x="10171867" y="2402324"/>
            <a:ext cx="510302" cy="510302"/>
          </a:xfrm>
          <a:prstGeom prst="roundRect">
            <a:avLst>
              <a:gd name="adj" fmla="val 6667"/>
            </a:avLst>
          </a:prstGeom>
          <a:solidFill>
            <a:srgbClr val="1F1F37"/>
          </a:solidFill>
          <a:ln/>
        </p:spPr>
      </p:sp>
      <p:sp>
        <p:nvSpPr>
          <p:cNvPr id="9" name="Text 6"/>
          <p:cNvSpPr/>
          <p:nvPr/>
        </p:nvSpPr>
        <p:spPr>
          <a:xfrm>
            <a:off x="10319861" y="2487335"/>
            <a:ext cx="214193" cy="340281"/>
          </a:xfrm>
          <a:prstGeom prst="rect">
            <a:avLst/>
          </a:prstGeom>
          <a:noFill/>
          <a:ln/>
        </p:spPr>
        <p:txBody>
          <a:bodyPr wrap="none" lIns="0" tIns="0" rIns="0" bIns="0" rtlCol="0" anchor="t"/>
          <a:lstStyle/>
          <a:p>
            <a:pPr algn="ctr" indent="0" marL="0">
              <a:lnSpc>
                <a:spcPts val="2650"/>
              </a:lnSpc>
              <a:buNone/>
            </a:pPr>
            <a:r>
              <a:rPr lang="en-US" sz="2650" b="1" dirty="0">
                <a:solidFill>
                  <a:srgbClr val="CFD0D8"/>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0908983" y="240232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Extreme Conditions</a:t>
            </a:r>
            <a:endParaRPr lang="en-US" sz="2200" dirty="0"/>
          </a:p>
        </p:txBody>
      </p:sp>
      <p:sp>
        <p:nvSpPr>
          <p:cNvPr id="11" name="Text 8"/>
          <p:cNvSpPr/>
          <p:nvPr/>
        </p:nvSpPr>
        <p:spPr>
          <a:xfrm>
            <a:off x="10908983" y="2892743"/>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Some exoplanets experience extreme temperatures, gravity, and atmospheric conditions.</a:t>
            </a:r>
            <a:endParaRPr lang="en-US" sz="1750" dirty="0"/>
          </a:p>
        </p:txBody>
      </p:sp>
      <p:sp>
        <p:nvSpPr>
          <p:cNvPr id="12" name="Shape 9"/>
          <p:cNvSpPr/>
          <p:nvPr/>
        </p:nvSpPr>
        <p:spPr>
          <a:xfrm>
            <a:off x="6280190" y="4826318"/>
            <a:ext cx="510302" cy="510302"/>
          </a:xfrm>
          <a:prstGeom prst="roundRect">
            <a:avLst>
              <a:gd name="adj" fmla="val 6667"/>
            </a:avLst>
          </a:prstGeom>
          <a:solidFill>
            <a:srgbClr val="1F1F37"/>
          </a:solidFill>
          <a:ln/>
        </p:spPr>
      </p:sp>
      <p:sp>
        <p:nvSpPr>
          <p:cNvPr id="13" name="Text 10"/>
          <p:cNvSpPr/>
          <p:nvPr/>
        </p:nvSpPr>
        <p:spPr>
          <a:xfrm>
            <a:off x="6425446" y="4911328"/>
            <a:ext cx="219670" cy="340281"/>
          </a:xfrm>
          <a:prstGeom prst="rect">
            <a:avLst/>
          </a:prstGeom>
          <a:noFill/>
          <a:ln/>
        </p:spPr>
        <p:txBody>
          <a:bodyPr wrap="none" lIns="0" tIns="0" rIns="0" bIns="0" rtlCol="0" anchor="t"/>
          <a:lstStyle/>
          <a:p>
            <a:pPr algn="ctr" indent="0" marL="0">
              <a:lnSpc>
                <a:spcPts val="2650"/>
              </a:lnSpc>
              <a:buNone/>
            </a:pPr>
            <a:r>
              <a:rPr lang="en-US" sz="2650" b="1" dirty="0">
                <a:solidFill>
                  <a:srgbClr val="CFD0D8"/>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7017306" y="4826318"/>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Potential for Life</a:t>
            </a:r>
            <a:endParaRPr lang="en-US" sz="2200" dirty="0"/>
          </a:p>
        </p:txBody>
      </p:sp>
      <p:sp>
        <p:nvSpPr>
          <p:cNvPr id="15" name="Text 12"/>
          <p:cNvSpPr/>
          <p:nvPr/>
        </p:nvSpPr>
        <p:spPr>
          <a:xfrm>
            <a:off x="7017306" y="5316736"/>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The discovery of exoplanets within habitable zones has fueled the search for extraterrestrial life.</a:t>
            </a:r>
            <a:endParaRPr lang="en-US" sz="1750" dirty="0"/>
          </a:p>
        </p:txBody>
      </p:sp>
      <p:sp>
        <p:nvSpPr>
          <p:cNvPr id="16" name="Shape 13"/>
          <p:cNvSpPr/>
          <p:nvPr/>
        </p:nvSpPr>
        <p:spPr>
          <a:xfrm>
            <a:off x="10171867" y="4826318"/>
            <a:ext cx="510302" cy="510302"/>
          </a:xfrm>
          <a:prstGeom prst="roundRect">
            <a:avLst>
              <a:gd name="adj" fmla="val 6667"/>
            </a:avLst>
          </a:prstGeom>
          <a:solidFill>
            <a:srgbClr val="1F1F37"/>
          </a:solidFill>
          <a:ln/>
        </p:spPr>
      </p:sp>
      <p:sp>
        <p:nvSpPr>
          <p:cNvPr id="17" name="Text 14"/>
          <p:cNvSpPr/>
          <p:nvPr/>
        </p:nvSpPr>
        <p:spPr>
          <a:xfrm>
            <a:off x="10311884" y="4911328"/>
            <a:ext cx="230148" cy="340281"/>
          </a:xfrm>
          <a:prstGeom prst="rect">
            <a:avLst/>
          </a:prstGeom>
          <a:noFill/>
          <a:ln/>
        </p:spPr>
        <p:txBody>
          <a:bodyPr wrap="none" lIns="0" tIns="0" rIns="0" bIns="0" rtlCol="0" anchor="t"/>
          <a:lstStyle/>
          <a:p>
            <a:pPr algn="ctr" indent="0" marL="0">
              <a:lnSpc>
                <a:spcPts val="2650"/>
              </a:lnSpc>
              <a:buNone/>
            </a:pPr>
            <a:r>
              <a:rPr lang="en-US" sz="2650" b="1" dirty="0">
                <a:solidFill>
                  <a:srgbClr val="CFD0D8"/>
                </a:solidFill>
                <a:latin typeface="Inter Bold" pitchFamily="34" charset="0"/>
                <a:ea typeface="Inter Bold" pitchFamily="34" charset="-122"/>
                <a:cs typeface="Inter Bold" pitchFamily="34" charset="-120"/>
              </a:rPr>
              <a:t>4</a:t>
            </a:r>
            <a:endParaRPr lang="en-US" sz="2650" dirty="0"/>
          </a:p>
        </p:txBody>
      </p:sp>
      <p:sp>
        <p:nvSpPr>
          <p:cNvPr id="18" name="Text 15"/>
          <p:cNvSpPr/>
          <p:nvPr/>
        </p:nvSpPr>
        <p:spPr>
          <a:xfrm>
            <a:off x="10908983" y="4826318"/>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CFD0D8"/>
                </a:solidFill>
                <a:latin typeface="Inter Bold" pitchFamily="34" charset="0"/>
                <a:ea typeface="Inter Bold" pitchFamily="34" charset="-122"/>
                <a:cs typeface="Inter Bold" pitchFamily="34" charset="-120"/>
              </a:rPr>
              <a:t>Expanding Universe</a:t>
            </a:r>
            <a:endParaRPr lang="en-US" sz="2200" dirty="0"/>
          </a:p>
        </p:txBody>
      </p:sp>
      <p:sp>
        <p:nvSpPr>
          <p:cNvPr id="19" name="Text 16"/>
          <p:cNvSpPr/>
          <p:nvPr/>
        </p:nvSpPr>
        <p:spPr>
          <a:xfrm>
            <a:off x="10908983" y="5316736"/>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Exoplanets have expanded our understanding of planetary formation and the diversity of solar systems.</a:t>
            </a:r>
            <a:endParaRPr lang="en-US" sz="1750" dirty="0"/>
          </a:p>
        </p:txBody>
      </p:sp>
      <p:pic>
        <p:nvPicPr>
          <p:cNvPr id="20" name="Image 1" descr="preencoded.png">    </p:cNvPr>
          <p:cNvPicPr>
            <a:picLocks noChangeAspect="1"/>
          </p:cNvPicPr>
          <p:nvPr/>
        </p:nvPicPr>
        <p:blipFill>
          <a:blip r:embed="rId2"/>
          <a:stretch>
            <a:fillRect/>
          </a:stretch>
        </p:blipFill>
        <p:spPr>
          <a:xfrm>
            <a:off x="13487400" y="228600"/>
            <a:ext cx="914400" cy="5150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358509"/>
            <a:ext cx="7521893" cy="708779"/>
          </a:xfrm>
          <a:prstGeom prst="rect">
            <a:avLst/>
          </a:prstGeom>
          <a:noFill/>
          <a:ln/>
        </p:spPr>
        <p:txBody>
          <a:bodyPr wrap="none" lIns="0" tIns="0" rIns="0" bIns="0" rtlCol="0" anchor="t"/>
          <a:lstStyle/>
          <a:p>
            <a:pPr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Stars in Exoplanet Systems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Inter Bold" pitchFamily="34" charset="0"/>
                <a:ea typeface="Inter Bold" pitchFamily="34" charset="-122"/>
                <a:cs typeface="Inter Bold" pitchFamily="34" charset="-120"/>
              </a:rPr>
              <a:t>Spectral Types</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Exoplanet-hosting stars vary in spectral type, ranging from cool red dwarfs to hot blue giants.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Inter Bold" pitchFamily="34" charset="0"/>
                <a:ea typeface="Inter Bold" pitchFamily="34" charset="-122"/>
                <a:cs typeface="Inter Bold" pitchFamily="34" charset="-120"/>
              </a:rPr>
              <a:t>Stellar Evolution</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The evolution of stars impacts the conditions of their planetary systems, including the habitable zone.</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FFFFFF"/>
                </a:solidFill>
                <a:latin typeface="Inter Bold" pitchFamily="34" charset="0"/>
                <a:ea typeface="Inter Bold" pitchFamily="34" charset="-122"/>
                <a:cs typeface="Inter Bold" pitchFamily="34" charset="-120"/>
              </a:rPr>
              <a:t>Stellar Activity</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Stellar flares and coronal mass ejections can influence the atmospheres and habitability of exoplanets.</a:t>
            </a:r>
            <a:endParaRPr lang="en-US" sz="1750" dirty="0"/>
          </a:p>
        </p:txBody>
      </p:sp>
      <p:pic>
        <p:nvPicPr>
          <p:cNvPr id="9" name="Image 0" descr="preencoded.png">    </p:cNvPr>
          <p:cNvPicPr>
            <a:picLocks noChangeAspect="1"/>
          </p:cNvPicPr>
          <p:nvPr/>
        </p:nvPicPr>
        <p:blipFill>
          <a:blip r:embed="rId1"/>
          <a:stretch>
            <a:fillRect/>
          </a:stretch>
        </p:blipFill>
        <p:spPr>
          <a:xfrm>
            <a:off x="13487400" y="228600"/>
            <a:ext cx="914400" cy="5150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9605" y="510897"/>
            <a:ext cx="6155531" cy="580073"/>
          </a:xfrm>
          <a:prstGeom prst="rect">
            <a:avLst/>
          </a:prstGeom>
          <a:noFill/>
          <a:ln/>
        </p:spPr>
        <p:txBody>
          <a:bodyPr wrap="none" lIns="0" tIns="0" rIns="0" bIns="0" rtlCol="0" anchor="t"/>
          <a:lstStyle/>
          <a:p>
            <a:pPr indent="0" marL="0">
              <a:lnSpc>
                <a:spcPts val="4550"/>
              </a:lnSpc>
              <a:buNone/>
            </a:pPr>
            <a:r>
              <a:rPr lang="en-US" sz="3650" b="1" dirty="0">
                <a:solidFill>
                  <a:srgbClr val="FFFFFF"/>
                </a:solidFill>
                <a:latin typeface="Inter Bold" pitchFamily="34" charset="0"/>
                <a:ea typeface="Inter Bold" pitchFamily="34" charset="-122"/>
                <a:cs typeface="Inter Bold" pitchFamily="34" charset="-120"/>
              </a:rPr>
              <a:t>Stars in Exoplanet Systems</a:t>
            </a:r>
            <a:endParaRPr lang="en-US" sz="3650" dirty="0"/>
          </a:p>
        </p:txBody>
      </p:sp>
      <p:sp>
        <p:nvSpPr>
          <p:cNvPr id="3" name="Text 1"/>
          <p:cNvSpPr/>
          <p:nvPr/>
        </p:nvSpPr>
        <p:spPr>
          <a:xfrm>
            <a:off x="649605" y="1462207"/>
            <a:ext cx="13331190" cy="296942"/>
          </a:xfrm>
          <a:prstGeom prst="rect">
            <a:avLst/>
          </a:prstGeom>
          <a:noFill/>
          <a:ln/>
        </p:spPr>
        <p:txBody>
          <a:bodyPr wrap="none" lIns="0" tIns="0" rIns="0" bIns="0" rtlCol="0" anchor="t"/>
          <a:lstStyle/>
          <a:p>
            <a:pPr indent="0" marL="0">
              <a:lnSpc>
                <a:spcPts val="2300"/>
              </a:lnSpc>
              <a:buNone/>
            </a:pPr>
            <a:r>
              <a:rPr lang="en-US" sz="1450" dirty="0">
                <a:solidFill>
                  <a:srgbClr val="CFD0D8"/>
                </a:solidFill>
                <a:latin typeface="Inter" pitchFamily="34" charset="0"/>
                <a:ea typeface="Inter" pitchFamily="34" charset="-122"/>
                <a:cs typeface="Inter" pitchFamily="34" charset="-120"/>
              </a:rPr>
              <a:t>Exoplanets orbit stars, providing insights into planetary formation and evolution.</a:t>
            </a:r>
            <a:endParaRPr lang="en-US" sz="1450" dirty="0"/>
          </a:p>
        </p:txBody>
      </p:sp>
      <p:sp>
        <p:nvSpPr>
          <p:cNvPr id="4" name="Text 2"/>
          <p:cNvSpPr/>
          <p:nvPr/>
        </p:nvSpPr>
        <p:spPr>
          <a:xfrm>
            <a:off x="649605" y="1967865"/>
            <a:ext cx="13331190" cy="296942"/>
          </a:xfrm>
          <a:prstGeom prst="rect">
            <a:avLst/>
          </a:prstGeom>
          <a:noFill/>
          <a:ln/>
        </p:spPr>
        <p:txBody>
          <a:bodyPr wrap="none" lIns="0" tIns="0" rIns="0" bIns="0" rtlCol="0" anchor="t"/>
          <a:lstStyle/>
          <a:p>
            <a:pPr indent="0" marL="0">
              <a:lnSpc>
                <a:spcPts val="2300"/>
              </a:lnSpc>
              <a:buNone/>
            </a:pPr>
            <a:r>
              <a:rPr lang="en-US" sz="1450" dirty="0">
                <a:solidFill>
                  <a:srgbClr val="CFD0D8"/>
                </a:solidFill>
                <a:latin typeface="Inter" pitchFamily="34" charset="0"/>
                <a:ea typeface="Inter" pitchFamily="34" charset="-122"/>
                <a:cs typeface="Inter" pitchFamily="34" charset="-120"/>
              </a:rPr>
              <a:t>Studying the properties of host stars helps us understand the conditions around exoplanets, including their habitability.</a:t>
            </a:r>
            <a:endParaRPr lang="en-US" sz="1450" dirty="0"/>
          </a:p>
        </p:txBody>
      </p:sp>
      <p:sp>
        <p:nvSpPr>
          <p:cNvPr id="5" name="Text 3"/>
          <p:cNvSpPr/>
          <p:nvPr/>
        </p:nvSpPr>
        <p:spPr>
          <a:xfrm>
            <a:off x="649605" y="2473523"/>
            <a:ext cx="13331190" cy="296942"/>
          </a:xfrm>
          <a:prstGeom prst="rect">
            <a:avLst/>
          </a:prstGeom>
          <a:noFill/>
          <a:ln/>
        </p:spPr>
        <p:txBody>
          <a:bodyPr wrap="none" lIns="0" tIns="0" rIns="0" bIns="0" rtlCol="0" anchor="t"/>
          <a:lstStyle/>
          <a:p>
            <a:pPr indent="0" marL="0">
              <a:lnSpc>
                <a:spcPts val="2300"/>
              </a:lnSpc>
              <a:buNone/>
            </a:pPr>
            <a:r>
              <a:rPr lang="en-US" sz="1450" dirty="0">
                <a:solidFill>
                  <a:srgbClr val="CFD0D8"/>
                </a:solidFill>
                <a:latin typeface="Inter" pitchFamily="34" charset="0"/>
                <a:ea typeface="Inter" pitchFamily="34" charset="-122"/>
                <a:cs typeface="Inter" pitchFamily="34" charset="-120"/>
              </a:rPr>
              <a:t>The characteristics of stars, like their spectral type, mass, and age, influence the types of exoplanets that form around them.</a:t>
            </a:r>
            <a:endParaRPr lang="en-US" sz="1450" dirty="0"/>
          </a:p>
        </p:txBody>
      </p:sp>
      <p:sp>
        <p:nvSpPr>
          <p:cNvPr id="6" name="Text 4"/>
          <p:cNvSpPr/>
          <p:nvPr/>
        </p:nvSpPr>
        <p:spPr>
          <a:xfrm>
            <a:off x="649605" y="3048833"/>
            <a:ext cx="2320290" cy="290036"/>
          </a:xfrm>
          <a:prstGeom prst="rect">
            <a:avLst/>
          </a:prstGeom>
          <a:noFill/>
          <a:ln/>
        </p:spPr>
        <p:txBody>
          <a:bodyPr wrap="none" lIns="0" tIns="0" rIns="0" bIns="0" rtlCol="0" anchor="t"/>
          <a:lstStyle/>
          <a:p>
            <a:pPr indent="0" marL="0">
              <a:lnSpc>
                <a:spcPts val="2250"/>
              </a:lnSpc>
              <a:buNone/>
            </a:pPr>
            <a:r>
              <a:rPr lang="en-US" sz="1800" b="1" dirty="0">
                <a:solidFill>
                  <a:srgbClr val="FFFFFF"/>
                </a:solidFill>
                <a:latin typeface="Inter Bold" pitchFamily="34" charset="0"/>
                <a:ea typeface="Inter Bold" pitchFamily="34" charset="-122"/>
                <a:cs typeface="Inter Bold" pitchFamily="34" charset="-120"/>
              </a:rPr>
              <a:t>Spectral Types</a:t>
            </a:r>
            <a:endParaRPr lang="en-US" sz="1800" dirty="0"/>
          </a:p>
        </p:txBody>
      </p:sp>
      <p:sp>
        <p:nvSpPr>
          <p:cNvPr id="7" name="Text 5"/>
          <p:cNvSpPr/>
          <p:nvPr/>
        </p:nvSpPr>
        <p:spPr>
          <a:xfrm>
            <a:off x="649605" y="3617238"/>
            <a:ext cx="13331190" cy="296942"/>
          </a:xfrm>
          <a:prstGeom prst="rect">
            <a:avLst/>
          </a:prstGeom>
          <a:noFill/>
          <a:ln/>
        </p:spPr>
        <p:txBody>
          <a:bodyPr wrap="none" lIns="0" tIns="0" rIns="0" bIns="0" rtlCol="0" anchor="t"/>
          <a:lstStyle/>
          <a:p>
            <a:pPr indent="0" marL="0">
              <a:lnSpc>
                <a:spcPts val="2300"/>
              </a:lnSpc>
              <a:buNone/>
            </a:pPr>
            <a:r>
              <a:rPr lang="en-US" sz="1450" dirty="0">
                <a:solidFill>
                  <a:srgbClr val="CFD0D8"/>
                </a:solidFill>
                <a:latin typeface="Inter" pitchFamily="34" charset="0"/>
                <a:ea typeface="Inter" pitchFamily="34" charset="-122"/>
                <a:cs typeface="Inter" pitchFamily="34" charset="-120"/>
              </a:rPr>
              <a:t>Stars are classified by their spectral types, ranging from cool red dwarfs to hot blue giants.</a:t>
            </a:r>
            <a:endParaRPr lang="en-US" sz="1450" dirty="0"/>
          </a:p>
        </p:txBody>
      </p:sp>
      <p:sp>
        <p:nvSpPr>
          <p:cNvPr id="8" name="Text 6"/>
          <p:cNvSpPr/>
          <p:nvPr/>
        </p:nvSpPr>
        <p:spPr>
          <a:xfrm>
            <a:off x="649605" y="4122896"/>
            <a:ext cx="13331190" cy="296942"/>
          </a:xfrm>
          <a:prstGeom prst="rect">
            <a:avLst/>
          </a:prstGeom>
          <a:noFill/>
          <a:ln/>
        </p:spPr>
        <p:txBody>
          <a:bodyPr wrap="none" lIns="0" tIns="0" rIns="0" bIns="0" rtlCol="0" anchor="t"/>
          <a:lstStyle/>
          <a:p>
            <a:pPr indent="0" marL="0">
              <a:lnSpc>
                <a:spcPts val="2300"/>
              </a:lnSpc>
              <a:buNone/>
            </a:pPr>
            <a:r>
              <a:rPr lang="en-US" sz="1450" dirty="0">
                <a:solidFill>
                  <a:srgbClr val="CFD0D8"/>
                </a:solidFill>
                <a:latin typeface="Inter" pitchFamily="34" charset="0"/>
                <a:ea typeface="Inter" pitchFamily="34" charset="-122"/>
                <a:cs typeface="Inter" pitchFamily="34" charset="-120"/>
              </a:rPr>
              <a:t>The spectral type of a star determines its temperature, color, and luminosity.</a:t>
            </a:r>
            <a:endParaRPr lang="en-US" sz="1450" dirty="0"/>
          </a:p>
        </p:txBody>
      </p:sp>
      <p:sp>
        <p:nvSpPr>
          <p:cNvPr id="9" name="Text 7"/>
          <p:cNvSpPr/>
          <p:nvPr/>
        </p:nvSpPr>
        <p:spPr>
          <a:xfrm>
            <a:off x="649605" y="4698206"/>
            <a:ext cx="2320290" cy="290036"/>
          </a:xfrm>
          <a:prstGeom prst="rect">
            <a:avLst/>
          </a:prstGeom>
          <a:noFill/>
          <a:ln/>
        </p:spPr>
        <p:txBody>
          <a:bodyPr wrap="none" lIns="0" tIns="0" rIns="0" bIns="0" rtlCol="0" anchor="t"/>
          <a:lstStyle/>
          <a:p>
            <a:pPr indent="0" marL="0">
              <a:lnSpc>
                <a:spcPts val="2250"/>
              </a:lnSpc>
              <a:buNone/>
            </a:pPr>
            <a:r>
              <a:rPr lang="en-US" sz="1800" b="1" dirty="0">
                <a:solidFill>
                  <a:srgbClr val="FFFFFF"/>
                </a:solidFill>
                <a:latin typeface="Inter Bold" pitchFamily="34" charset="0"/>
                <a:ea typeface="Inter Bold" pitchFamily="34" charset="-122"/>
                <a:cs typeface="Inter Bold" pitchFamily="34" charset="-120"/>
              </a:rPr>
              <a:t>Stellar Evolution</a:t>
            </a:r>
            <a:endParaRPr lang="en-US" sz="1800" dirty="0"/>
          </a:p>
        </p:txBody>
      </p:sp>
      <p:sp>
        <p:nvSpPr>
          <p:cNvPr id="10" name="Text 8"/>
          <p:cNvSpPr/>
          <p:nvPr/>
        </p:nvSpPr>
        <p:spPr>
          <a:xfrm>
            <a:off x="649605" y="5266611"/>
            <a:ext cx="13331190" cy="296942"/>
          </a:xfrm>
          <a:prstGeom prst="rect">
            <a:avLst/>
          </a:prstGeom>
          <a:noFill/>
          <a:ln/>
        </p:spPr>
        <p:txBody>
          <a:bodyPr wrap="none" lIns="0" tIns="0" rIns="0" bIns="0" rtlCol="0" anchor="t"/>
          <a:lstStyle/>
          <a:p>
            <a:pPr indent="0" marL="0">
              <a:lnSpc>
                <a:spcPts val="2300"/>
              </a:lnSpc>
              <a:buNone/>
            </a:pPr>
            <a:r>
              <a:rPr lang="en-US" sz="1450" dirty="0">
                <a:solidFill>
                  <a:srgbClr val="CFD0D8"/>
                </a:solidFill>
                <a:latin typeface="Inter" pitchFamily="34" charset="0"/>
                <a:ea typeface="Inter" pitchFamily="34" charset="-122"/>
                <a:cs typeface="Inter" pitchFamily="34" charset="-120"/>
              </a:rPr>
              <a:t>Stars evolve over time, changing their luminosity and size.</a:t>
            </a:r>
            <a:endParaRPr lang="en-US" sz="1450" dirty="0"/>
          </a:p>
        </p:txBody>
      </p:sp>
      <p:sp>
        <p:nvSpPr>
          <p:cNvPr id="11" name="Text 9"/>
          <p:cNvSpPr/>
          <p:nvPr/>
        </p:nvSpPr>
        <p:spPr>
          <a:xfrm>
            <a:off x="649605" y="5772269"/>
            <a:ext cx="13331190" cy="296942"/>
          </a:xfrm>
          <a:prstGeom prst="rect">
            <a:avLst/>
          </a:prstGeom>
          <a:noFill/>
          <a:ln/>
        </p:spPr>
        <p:txBody>
          <a:bodyPr wrap="none" lIns="0" tIns="0" rIns="0" bIns="0" rtlCol="0" anchor="t"/>
          <a:lstStyle/>
          <a:p>
            <a:pPr indent="0" marL="0">
              <a:lnSpc>
                <a:spcPts val="2300"/>
              </a:lnSpc>
              <a:buNone/>
            </a:pPr>
            <a:r>
              <a:rPr lang="en-US" sz="1450" dirty="0">
                <a:solidFill>
                  <a:srgbClr val="CFD0D8"/>
                </a:solidFill>
                <a:latin typeface="Inter" pitchFamily="34" charset="0"/>
                <a:ea typeface="Inter" pitchFamily="34" charset="-122"/>
                <a:cs typeface="Inter" pitchFamily="34" charset="-120"/>
              </a:rPr>
              <a:t>The evolution of a star can significantly impact the conditions in its planetary system.</a:t>
            </a:r>
            <a:endParaRPr lang="en-US" sz="1450" dirty="0"/>
          </a:p>
        </p:txBody>
      </p:sp>
      <p:sp>
        <p:nvSpPr>
          <p:cNvPr id="12" name="Text 10"/>
          <p:cNvSpPr/>
          <p:nvPr/>
        </p:nvSpPr>
        <p:spPr>
          <a:xfrm>
            <a:off x="649605" y="6347579"/>
            <a:ext cx="2320290" cy="290036"/>
          </a:xfrm>
          <a:prstGeom prst="rect">
            <a:avLst/>
          </a:prstGeom>
          <a:noFill/>
          <a:ln/>
        </p:spPr>
        <p:txBody>
          <a:bodyPr wrap="none" lIns="0" tIns="0" rIns="0" bIns="0" rtlCol="0" anchor="t"/>
          <a:lstStyle/>
          <a:p>
            <a:pPr indent="0" marL="0">
              <a:lnSpc>
                <a:spcPts val="2250"/>
              </a:lnSpc>
              <a:buNone/>
            </a:pPr>
            <a:r>
              <a:rPr lang="en-US" sz="1800" b="1" dirty="0">
                <a:solidFill>
                  <a:srgbClr val="FFFFFF"/>
                </a:solidFill>
                <a:latin typeface="Inter Bold" pitchFamily="34" charset="0"/>
                <a:ea typeface="Inter Bold" pitchFamily="34" charset="-122"/>
                <a:cs typeface="Inter Bold" pitchFamily="34" charset="-120"/>
              </a:rPr>
              <a:t>Stellar Activity</a:t>
            </a:r>
            <a:endParaRPr lang="en-US" sz="1800" dirty="0"/>
          </a:p>
        </p:txBody>
      </p:sp>
      <p:sp>
        <p:nvSpPr>
          <p:cNvPr id="13" name="Text 11"/>
          <p:cNvSpPr/>
          <p:nvPr/>
        </p:nvSpPr>
        <p:spPr>
          <a:xfrm>
            <a:off x="649605" y="6915983"/>
            <a:ext cx="13331190" cy="296942"/>
          </a:xfrm>
          <a:prstGeom prst="rect">
            <a:avLst/>
          </a:prstGeom>
          <a:noFill/>
          <a:ln/>
        </p:spPr>
        <p:txBody>
          <a:bodyPr wrap="none" lIns="0" tIns="0" rIns="0" bIns="0" rtlCol="0" anchor="t"/>
          <a:lstStyle/>
          <a:p>
            <a:pPr indent="0" marL="0">
              <a:lnSpc>
                <a:spcPts val="2300"/>
              </a:lnSpc>
              <a:buNone/>
            </a:pPr>
            <a:r>
              <a:rPr lang="en-US" sz="1450" dirty="0">
                <a:solidFill>
                  <a:srgbClr val="CFD0D8"/>
                </a:solidFill>
                <a:latin typeface="Inter" pitchFamily="34" charset="0"/>
                <a:ea typeface="Inter" pitchFamily="34" charset="-122"/>
                <a:cs typeface="Inter" pitchFamily="34" charset="-120"/>
              </a:rPr>
              <a:t>Stars can exhibit activity like flares and coronal mass ejections, which can affect exoplanet atmospheres and habitability.</a:t>
            </a:r>
            <a:endParaRPr lang="en-US" sz="1450" dirty="0"/>
          </a:p>
        </p:txBody>
      </p:sp>
      <p:sp>
        <p:nvSpPr>
          <p:cNvPr id="14" name="Text 12"/>
          <p:cNvSpPr/>
          <p:nvPr/>
        </p:nvSpPr>
        <p:spPr>
          <a:xfrm>
            <a:off x="649605" y="7421642"/>
            <a:ext cx="13331190" cy="296942"/>
          </a:xfrm>
          <a:prstGeom prst="rect">
            <a:avLst/>
          </a:prstGeom>
          <a:noFill/>
          <a:ln/>
        </p:spPr>
        <p:txBody>
          <a:bodyPr wrap="none" lIns="0" tIns="0" rIns="0" bIns="0" rtlCol="0" anchor="t"/>
          <a:lstStyle/>
          <a:p>
            <a:pPr indent="0" marL="0">
              <a:lnSpc>
                <a:spcPts val="2300"/>
              </a:lnSpc>
              <a:buNone/>
            </a:pPr>
            <a:r>
              <a:rPr lang="en-US" sz="1450" dirty="0">
                <a:solidFill>
                  <a:srgbClr val="CFD0D8"/>
                </a:solidFill>
                <a:latin typeface="Inter" pitchFamily="34" charset="0"/>
                <a:ea typeface="Inter" pitchFamily="34" charset="-122"/>
                <a:cs typeface="Inter" pitchFamily="34" charset="-120"/>
              </a:rPr>
              <a:t>Understanding stellar activity is crucial for assessing the potential for life on exoplanets.</a:t>
            </a:r>
            <a:endParaRPr lang="en-US" sz="1450" dirty="0"/>
          </a:p>
        </p:txBody>
      </p:sp>
      <p:pic>
        <p:nvPicPr>
          <p:cNvPr id="15" name="Image 0" descr="preencoded.png">    </p:cNvPr>
          <p:cNvPicPr>
            <a:picLocks noChangeAspect="1"/>
          </p:cNvPicPr>
          <p:nvPr/>
        </p:nvPicPr>
        <p:blipFill>
          <a:blip r:embed="rId1"/>
          <a:stretch>
            <a:fillRect/>
          </a:stretch>
        </p:blipFill>
        <p:spPr>
          <a:xfrm>
            <a:off x="13487400" y="228600"/>
            <a:ext cx="914400" cy="5150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75322"/>
          </a:xfrm>
          <a:prstGeom prst="rect">
            <a:avLst/>
          </a:prstGeom>
        </p:spPr>
      </p:pic>
      <p:sp>
        <p:nvSpPr>
          <p:cNvPr id="3" name="Text 0"/>
          <p:cNvSpPr/>
          <p:nvPr/>
        </p:nvSpPr>
        <p:spPr>
          <a:xfrm>
            <a:off x="721043" y="3306604"/>
            <a:ext cx="5150763" cy="643771"/>
          </a:xfrm>
          <a:prstGeom prst="rect">
            <a:avLst/>
          </a:prstGeom>
          <a:noFill/>
          <a:ln/>
        </p:spPr>
        <p:txBody>
          <a:bodyPr wrap="none" lIns="0" tIns="0" rIns="0" bIns="0" rtlCol="0" anchor="t"/>
          <a:lstStyle/>
          <a:p>
            <a:pPr indent="0" marL="0">
              <a:lnSpc>
                <a:spcPts val="5050"/>
              </a:lnSpc>
              <a:buNone/>
            </a:pPr>
            <a:r>
              <a:rPr lang="en-US" sz="4050" b="1" dirty="0">
                <a:solidFill>
                  <a:srgbClr val="FFFFFF"/>
                </a:solidFill>
                <a:latin typeface="Inter Bold" pitchFamily="34" charset="0"/>
                <a:ea typeface="Inter Bold" pitchFamily="34" charset="-122"/>
                <a:cs typeface="Inter Bold" pitchFamily="34" charset="-120"/>
              </a:rPr>
              <a:t>Types of Exoplanets</a:t>
            </a:r>
            <a:endParaRPr lang="en-US" sz="4050" dirty="0"/>
          </a:p>
        </p:txBody>
      </p:sp>
      <p:sp>
        <p:nvSpPr>
          <p:cNvPr id="4" name="Shape 1"/>
          <p:cNvSpPr/>
          <p:nvPr/>
        </p:nvSpPr>
        <p:spPr>
          <a:xfrm>
            <a:off x="721043" y="4259342"/>
            <a:ext cx="6491168" cy="1516499"/>
          </a:xfrm>
          <a:prstGeom prst="roundRect">
            <a:avLst>
              <a:gd name="adj" fmla="val 2038"/>
            </a:avLst>
          </a:prstGeom>
          <a:solidFill>
            <a:srgbClr val="1F1F37"/>
          </a:solidFill>
          <a:ln/>
        </p:spPr>
      </p:sp>
      <p:sp>
        <p:nvSpPr>
          <p:cNvPr id="5" name="Text 2"/>
          <p:cNvSpPr/>
          <p:nvPr/>
        </p:nvSpPr>
        <p:spPr>
          <a:xfrm>
            <a:off x="927021" y="4465320"/>
            <a:ext cx="2575322" cy="321826"/>
          </a:xfrm>
          <a:prstGeom prst="rect">
            <a:avLst/>
          </a:prstGeom>
          <a:noFill/>
          <a:ln/>
        </p:spPr>
        <p:txBody>
          <a:bodyPr wrap="none" lIns="0" tIns="0" rIns="0" bIns="0" rtlCol="0" anchor="t"/>
          <a:lstStyle/>
          <a:p>
            <a:pPr indent="0" marL="0">
              <a:lnSpc>
                <a:spcPts val="2500"/>
              </a:lnSpc>
              <a:buNone/>
            </a:pPr>
            <a:r>
              <a:rPr lang="en-US" sz="2000" b="1" dirty="0">
                <a:solidFill>
                  <a:srgbClr val="CFD0D8"/>
                </a:solidFill>
                <a:latin typeface="Inter Bold" pitchFamily="34" charset="0"/>
                <a:ea typeface="Inter Bold" pitchFamily="34" charset="-122"/>
                <a:cs typeface="Inter Bold" pitchFamily="34" charset="-120"/>
              </a:rPr>
              <a:t>Gas Giants</a:t>
            </a:r>
            <a:endParaRPr lang="en-US" sz="2000" dirty="0"/>
          </a:p>
        </p:txBody>
      </p:sp>
      <p:sp>
        <p:nvSpPr>
          <p:cNvPr id="6" name="Text 3"/>
          <p:cNvSpPr/>
          <p:nvPr/>
        </p:nvSpPr>
        <p:spPr>
          <a:xfrm>
            <a:off x="927021" y="4910733"/>
            <a:ext cx="6079212" cy="659130"/>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ter" pitchFamily="34" charset="0"/>
                <a:ea typeface="Inter" pitchFamily="34" charset="-122"/>
                <a:cs typeface="Inter" pitchFamily="34" charset="-120"/>
              </a:rPr>
              <a:t>Similar to Jupiter and Saturn in our solar system, they are massive and composed primarily of gas.</a:t>
            </a:r>
            <a:endParaRPr lang="en-US" sz="1600" dirty="0"/>
          </a:p>
        </p:txBody>
      </p:sp>
      <p:sp>
        <p:nvSpPr>
          <p:cNvPr id="7" name="Shape 4"/>
          <p:cNvSpPr/>
          <p:nvPr/>
        </p:nvSpPr>
        <p:spPr>
          <a:xfrm>
            <a:off x="7418189" y="4259342"/>
            <a:ext cx="6491168" cy="1516499"/>
          </a:xfrm>
          <a:prstGeom prst="roundRect">
            <a:avLst>
              <a:gd name="adj" fmla="val 2038"/>
            </a:avLst>
          </a:prstGeom>
          <a:solidFill>
            <a:srgbClr val="1F1F37"/>
          </a:solidFill>
          <a:ln/>
        </p:spPr>
      </p:sp>
      <p:sp>
        <p:nvSpPr>
          <p:cNvPr id="8" name="Text 5"/>
          <p:cNvSpPr/>
          <p:nvPr/>
        </p:nvSpPr>
        <p:spPr>
          <a:xfrm>
            <a:off x="7624167" y="4465320"/>
            <a:ext cx="2575322" cy="321826"/>
          </a:xfrm>
          <a:prstGeom prst="rect">
            <a:avLst/>
          </a:prstGeom>
          <a:noFill/>
          <a:ln/>
        </p:spPr>
        <p:txBody>
          <a:bodyPr wrap="none" lIns="0" tIns="0" rIns="0" bIns="0" rtlCol="0" anchor="t"/>
          <a:lstStyle/>
          <a:p>
            <a:pPr indent="0" marL="0">
              <a:lnSpc>
                <a:spcPts val="2500"/>
              </a:lnSpc>
              <a:buNone/>
            </a:pPr>
            <a:r>
              <a:rPr lang="en-US" sz="2000" b="1" dirty="0">
                <a:solidFill>
                  <a:srgbClr val="CFD0D8"/>
                </a:solidFill>
                <a:latin typeface="Inter Bold" pitchFamily="34" charset="0"/>
                <a:ea typeface="Inter Bold" pitchFamily="34" charset="-122"/>
                <a:cs typeface="Inter Bold" pitchFamily="34" charset="-120"/>
              </a:rPr>
              <a:t>Super-Earths</a:t>
            </a:r>
            <a:endParaRPr lang="en-US" sz="2000" dirty="0"/>
          </a:p>
        </p:txBody>
      </p:sp>
      <p:sp>
        <p:nvSpPr>
          <p:cNvPr id="9" name="Text 6"/>
          <p:cNvSpPr/>
          <p:nvPr/>
        </p:nvSpPr>
        <p:spPr>
          <a:xfrm>
            <a:off x="7624167" y="4910733"/>
            <a:ext cx="6079212" cy="659130"/>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ter" pitchFamily="34" charset="0"/>
                <a:ea typeface="Inter" pitchFamily="34" charset="-122"/>
                <a:cs typeface="Inter" pitchFamily="34" charset="-120"/>
              </a:rPr>
              <a:t>Larger than Earth but smaller than gas giants, they are rocky planets with potentially diverse atmospheres.</a:t>
            </a:r>
            <a:endParaRPr lang="en-US" sz="1600" dirty="0"/>
          </a:p>
        </p:txBody>
      </p:sp>
      <p:sp>
        <p:nvSpPr>
          <p:cNvPr id="10" name="Shape 7"/>
          <p:cNvSpPr/>
          <p:nvPr/>
        </p:nvSpPr>
        <p:spPr>
          <a:xfrm>
            <a:off x="721043" y="5981819"/>
            <a:ext cx="6491168" cy="1516499"/>
          </a:xfrm>
          <a:prstGeom prst="roundRect">
            <a:avLst>
              <a:gd name="adj" fmla="val 2038"/>
            </a:avLst>
          </a:prstGeom>
          <a:solidFill>
            <a:srgbClr val="1F1F37"/>
          </a:solidFill>
          <a:ln/>
        </p:spPr>
      </p:sp>
      <p:sp>
        <p:nvSpPr>
          <p:cNvPr id="11" name="Text 8"/>
          <p:cNvSpPr/>
          <p:nvPr/>
        </p:nvSpPr>
        <p:spPr>
          <a:xfrm>
            <a:off x="927021" y="6187797"/>
            <a:ext cx="2575322" cy="321826"/>
          </a:xfrm>
          <a:prstGeom prst="rect">
            <a:avLst/>
          </a:prstGeom>
          <a:noFill/>
          <a:ln/>
        </p:spPr>
        <p:txBody>
          <a:bodyPr wrap="none" lIns="0" tIns="0" rIns="0" bIns="0" rtlCol="0" anchor="t"/>
          <a:lstStyle/>
          <a:p>
            <a:pPr indent="0" marL="0">
              <a:lnSpc>
                <a:spcPts val="2500"/>
              </a:lnSpc>
              <a:buNone/>
            </a:pPr>
            <a:r>
              <a:rPr lang="en-US" sz="2000" b="1" dirty="0">
                <a:solidFill>
                  <a:srgbClr val="CFD0D8"/>
                </a:solidFill>
                <a:latin typeface="Inter Bold" pitchFamily="34" charset="0"/>
                <a:ea typeface="Inter Bold" pitchFamily="34" charset="-122"/>
                <a:cs typeface="Inter Bold" pitchFamily="34" charset="-120"/>
              </a:rPr>
              <a:t>Hot Jupiters</a:t>
            </a:r>
            <a:endParaRPr lang="en-US" sz="2000" dirty="0"/>
          </a:p>
        </p:txBody>
      </p:sp>
      <p:sp>
        <p:nvSpPr>
          <p:cNvPr id="12" name="Text 9"/>
          <p:cNvSpPr/>
          <p:nvPr/>
        </p:nvSpPr>
        <p:spPr>
          <a:xfrm>
            <a:off x="927021" y="6633210"/>
            <a:ext cx="6079212" cy="659130"/>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ter" pitchFamily="34" charset="0"/>
                <a:ea typeface="Inter" pitchFamily="34" charset="-122"/>
                <a:cs typeface="Inter" pitchFamily="34" charset="-120"/>
              </a:rPr>
              <a:t>Gas giants that orbit very close to their stars, resulting in extreme temperatures and rapid orbital periods.</a:t>
            </a:r>
            <a:endParaRPr lang="en-US" sz="1600" dirty="0"/>
          </a:p>
        </p:txBody>
      </p:sp>
      <p:sp>
        <p:nvSpPr>
          <p:cNvPr id="13" name="Shape 10"/>
          <p:cNvSpPr/>
          <p:nvPr/>
        </p:nvSpPr>
        <p:spPr>
          <a:xfrm>
            <a:off x="7418189" y="5981819"/>
            <a:ext cx="6491168" cy="1516499"/>
          </a:xfrm>
          <a:prstGeom prst="roundRect">
            <a:avLst>
              <a:gd name="adj" fmla="val 2038"/>
            </a:avLst>
          </a:prstGeom>
          <a:solidFill>
            <a:srgbClr val="1F1F37"/>
          </a:solidFill>
          <a:ln/>
        </p:spPr>
      </p:sp>
      <p:sp>
        <p:nvSpPr>
          <p:cNvPr id="14" name="Text 11"/>
          <p:cNvSpPr/>
          <p:nvPr/>
        </p:nvSpPr>
        <p:spPr>
          <a:xfrm>
            <a:off x="7624167" y="6187797"/>
            <a:ext cx="2575322" cy="321826"/>
          </a:xfrm>
          <a:prstGeom prst="rect">
            <a:avLst/>
          </a:prstGeom>
          <a:noFill/>
          <a:ln/>
        </p:spPr>
        <p:txBody>
          <a:bodyPr wrap="none" lIns="0" tIns="0" rIns="0" bIns="0" rtlCol="0" anchor="t"/>
          <a:lstStyle/>
          <a:p>
            <a:pPr indent="0" marL="0">
              <a:lnSpc>
                <a:spcPts val="2500"/>
              </a:lnSpc>
              <a:buNone/>
            </a:pPr>
            <a:r>
              <a:rPr lang="en-US" sz="2000" b="1" dirty="0">
                <a:solidFill>
                  <a:srgbClr val="CFD0D8"/>
                </a:solidFill>
                <a:latin typeface="Inter Bold" pitchFamily="34" charset="0"/>
                <a:ea typeface="Inter Bold" pitchFamily="34" charset="-122"/>
                <a:cs typeface="Inter Bold" pitchFamily="34" charset="-120"/>
              </a:rPr>
              <a:t>Mini-Neptunes</a:t>
            </a:r>
            <a:endParaRPr lang="en-US" sz="2000" dirty="0"/>
          </a:p>
        </p:txBody>
      </p:sp>
      <p:sp>
        <p:nvSpPr>
          <p:cNvPr id="15" name="Text 12"/>
          <p:cNvSpPr/>
          <p:nvPr/>
        </p:nvSpPr>
        <p:spPr>
          <a:xfrm>
            <a:off x="7624167" y="6633210"/>
            <a:ext cx="6079212" cy="659130"/>
          </a:xfrm>
          <a:prstGeom prst="rect">
            <a:avLst/>
          </a:prstGeom>
          <a:noFill/>
          <a:ln/>
        </p:spPr>
        <p:txBody>
          <a:bodyPr wrap="square" lIns="0" tIns="0" rIns="0" bIns="0" rtlCol="0" anchor="t"/>
          <a:lstStyle/>
          <a:p>
            <a:pPr indent="0" marL="0">
              <a:lnSpc>
                <a:spcPts val="2550"/>
              </a:lnSpc>
              <a:buNone/>
            </a:pPr>
            <a:r>
              <a:rPr lang="en-US" sz="1600" dirty="0">
                <a:solidFill>
                  <a:srgbClr val="CFD0D8"/>
                </a:solidFill>
                <a:latin typeface="Inter" pitchFamily="34" charset="0"/>
                <a:ea typeface="Inter" pitchFamily="34" charset="-122"/>
                <a:cs typeface="Inter" pitchFamily="34" charset="-120"/>
              </a:rPr>
              <a:t>Smaller than Neptune but larger than Earth, they are thought to have substantial atmospheres and possible water.</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743"/>
          </a:xfrm>
          <a:prstGeom prst="rect">
            <a:avLst/>
          </a:prstGeom>
        </p:spPr>
      </p:pic>
      <p:sp>
        <p:nvSpPr>
          <p:cNvPr id="3" name="Text 0"/>
          <p:cNvSpPr/>
          <p:nvPr/>
        </p:nvSpPr>
        <p:spPr>
          <a:xfrm>
            <a:off x="6116955" y="495419"/>
            <a:ext cx="7141964" cy="1125855"/>
          </a:xfrm>
          <a:prstGeom prst="rect">
            <a:avLst/>
          </a:prstGeom>
          <a:noFill/>
          <a:ln/>
        </p:spPr>
        <p:txBody>
          <a:bodyPr wrap="square" lIns="0" tIns="0" rIns="0" bIns="0" rtlCol="0" anchor="t"/>
          <a:lstStyle/>
          <a:p>
            <a:pPr indent="0" marL="0">
              <a:lnSpc>
                <a:spcPts val="4400"/>
              </a:lnSpc>
              <a:buNone/>
            </a:pPr>
            <a:r>
              <a:rPr lang="en-US" sz="3500" b="1" dirty="0">
                <a:solidFill>
                  <a:srgbClr val="FFFFFF"/>
                </a:solidFill>
                <a:latin typeface="Inter Bold" pitchFamily="34" charset="0"/>
                <a:ea typeface="Inter Bold" pitchFamily="34" charset="-122"/>
                <a:cs typeface="Inter Bold" pitchFamily="34" charset="-120"/>
              </a:rPr>
              <a:t>Finding and Characterizing Exoplanets</a:t>
            </a:r>
            <a:endParaRPr lang="en-US" sz="3500" dirty="0"/>
          </a:p>
        </p:txBody>
      </p:sp>
      <p:sp>
        <p:nvSpPr>
          <p:cNvPr id="4" name="Shape 1"/>
          <p:cNvSpPr/>
          <p:nvPr/>
        </p:nvSpPr>
        <p:spPr>
          <a:xfrm>
            <a:off x="6375678" y="1891427"/>
            <a:ext cx="22860" cy="5844897"/>
          </a:xfrm>
          <a:prstGeom prst="roundRect">
            <a:avLst>
              <a:gd name="adj" fmla="val 118220"/>
            </a:avLst>
          </a:prstGeom>
          <a:solidFill>
            <a:srgbClr val="383850"/>
          </a:solidFill>
          <a:ln/>
        </p:spPr>
      </p:sp>
      <p:sp>
        <p:nvSpPr>
          <p:cNvPr id="5" name="Shape 2"/>
          <p:cNvSpPr/>
          <p:nvPr/>
        </p:nvSpPr>
        <p:spPr>
          <a:xfrm>
            <a:off x="6566892" y="2285286"/>
            <a:ext cx="630555" cy="22860"/>
          </a:xfrm>
          <a:prstGeom prst="roundRect">
            <a:avLst>
              <a:gd name="adj" fmla="val 118220"/>
            </a:avLst>
          </a:prstGeom>
          <a:solidFill>
            <a:srgbClr val="383850"/>
          </a:solidFill>
          <a:ln/>
        </p:spPr>
      </p:sp>
      <p:sp>
        <p:nvSpPr>
          <p:cNvPr id="6" name="Shape 3"/>
          <p:cNvSpPr/>
          <p:nvPr/>
        </p:nvSpPr>
        <p:spPr>
          <a:xfrm>
            <a:off x="6184463" y="2094071"/>
            <a:ext cx="405289" cy="405289"/>
          </a:xfrm>
          <a:prstGeom prst="roundRect">
            <a:avLst>
              <a:gd name="adj" fmla="val 6668"/>
            </a:avLst>
          </a:prstGeom>
          <a:solidFill>
            <a:srgbClr val="1F1F37"/>
          </a:solidFill>
          <a:ln/>
        </p:spPr>
      </p:sp>
      <p:sp>
        <p:nvSpPr>
          <p:cNvPr id="7" name="Text 4"/>
          <p:cNvSpPr/>
          <p:nvPr/>
        </p:nvSpPr>
        <p:spPr>
          <a:xfrm>
            <a:off x="6328767" y="2161580"/>
            <a:ext cx="116562" cy="270272"/>
          </a:xfrm>
          <a:prstGeom prst="rect">
            <a:avLst/>
          </a:prstGeom>
          <a:noFill/>
          <a:ln/>
        </p:spPr>
        <p:txBody>
          <a:bodyPr wrap="none" lIns="0" tIns="0" rIns="0" bIns="0" rtlCol="0" anchor="t"/>
          <a:lstStyle/>
          <a:p>
            <a:pPr algn="ctr" indent="0" marL="0">
              <a:lnSpc>
                <a:spcPts val="2100"/>
              </a:lnSpc>
              <a:buNone/>
            </a:pPr>
            <a:r>
              <a:rPr lang="en-US" sz="2100" b="1" dirty="0">
                <a:solidFill>
                  <a:srgbClr val="CFD0D8"/>
                </a:solidFill>
                <a:latin typeface="Inter Bold" pitchFamily="34" charset="0"/>
                <a:ea typeface="Inter Bold" pitchFamily="34" charset="-122"/>
                <a:cs typeface="Inter Bold" pitchFamily="34" charset="-120"/>
              </a:rPr>
              <a:t>1</a:t>
            </a:r>
            <a:endParaRPr lang="en-US" sz="2100" dirty="0"/>
          </a:p>
        </p:txBody>
      </p:sp>
      <p:sp>
        <p:nvSpPr>
          <p:cNvPr id="8" name="Text 5"/>
          <p:cNvSpPr/>
          <p:nvPr/>
        </p:nvSpPr>
        <p:spPr>
          <a:xfrm>
            <a:off x="7377946" y="2071568"/>
            <a:ext cx="2252067" cy="281583"/>
          </a:xfrm>
          <a:prstGeom prst="rect">
            <a:avLst/>
          </a:prstGeom>
          <a:noFill/>
          <a:ln/>
        </p:spPr>
        <p:txBody>
          <a:bodyPr wrap="none" lIns="0" tIns="0" rIns="0" bIns="0" rtlCol="0" anchor="t"/>
          <a:lstStyle/>
          <a:p>
            <a:pPr algn="l" indent="0" marL="0">
              <a:lnSpc>
                <a:spcPts val="2200"/>
              </a:lnSpc>
              <a:buNone/>
            </a:pPr>
            <a:r>
              <a:rPr lang="en-US" sz="1750" b="1" dirty="0">
                <a:solidFill>
                  <a:srgbClr val="CFD0D8"/>
                </a:solidFill>
                <a:latin typeface="Inter Bold" pitchFamily="34" charset="0"/>
                <a:ea typeface="Inter Bold" pitchFamily="34" charset="-122"/>
                <a:cs typeface="Inter Bold" pitchFamily="34" charset="-120"/>
              </a:rPr>
              <a:t>Transit Method</a:t>
            </a:r>
            <a:endParaRPr lang="en-US" sz="1750" dirty="0"/>
          </a:p>
        </p:txBody>
      </p:sp>
      <p:sp>
        <p:nvSpPr>
          <p:cNvPr id="9" name="Text 6"/>
          <p:cNvSpPr/>
          <p:nvPr/>
        </p:nvSpPr>
        <p:spPr>
          <a:xfrm>
            <a:off x="7377946" y="2461141"/>
            <a:ext cx="6621899" cy="576263"/>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Inter" pitchFamily="34" charset="0"/>
                <a:ea typeface="Inter" pitchFamily="34" charset="-122"/>
                <a:cs typeface="Inter" pitchFamily="34" charset="-120"/>
              </a:rPr>
              <a:t>Detects the slight dimming of a star's light as an exoplanet passes in front of it.</a:t>
            </a:r>
            <a:endParaRPr lang="en-US" sz="1400" dirty="0"/>
          </a:p>
        </p:txBody>
      </p:sp>
      <p:sp>
        <p:nvSpPr>
          <p:cNvPr id="10" name="Shape 7"/>
          <p:cNvSpPr/>
          <p:nvPr/>
        </p:nvSpPr>
        <p:spPr>
          <a:xfrm>
            <a:off x="6566892" y="3791545"/>
            <a:ext cx="630555" cy="22860"/>
          </a:xfrm>
          <a:prstGeom prst="roundRect">
            <a:avLst>
              <a:gd name="adj" fmla="val 118220"/>
            </a:avLst>
          </a:prstGeom>
          <a:solidFill>
            <a:srgbClr val="383850"/>
          </a:solidFill>
          <a:ln/>
        </p:spPr>
      </p:sp>
      <p:sp>
        <p:nvSpPr>
          <p:cNvPr id="11" name="Shape 8"/>
          <p:cNvSpPr/>
          <p:nvPr/>
        </p:nvSpPr>
        <p:spPr>
          <a:xfrm>
            <a:off x="6184463" y="3600331"/>
            <a:ext cx="405289" cy="405289"/>
          </a:xfrm>
          <a:prstGeom prst="roundRect">
            <a:avLst>
              <a:gd name="adj" fmla="val 6668"/>
            </a:avLst>
          </a:prstGeom>
          <a:solidFill>
            <a:srgbClr val="1F1F37"/>
          </a:solidFill>
          <a:ln/>
        </p:spPr>
      </p:sp>
      <p:sp>
        <p:nvSpPr>
          <p:cNvPr id="12" name="Text 9"/>
          <p:cNvSpPr/>
          <p:nvPr/>
        </p:nvSpPr>
        <p:spPr>
          <a:xfrm>
            <a:off x="6301978" y="3667839"/>
            <a:ext cx="170140" cy="270272"/>
          </a:xfrm>
          <a:prstGeom prst="rect">
            <a:avLst/>
          </a:prstGeom>
          <a:noFill/>
          <a:ln/>
        </p:spPr>
        <p:txBody>
          <a:bodyPr wrap="none" lIns="0" tIns="0" rIns="0" bIns="0" rtlCol="0" anchor="t"/>
          <a:lstStyle/>
          <a:p>
            <a:pPr algn="ctr" indent="0" marL="0">
              <a:lnSpc>
                <a:spcPts val="2100"/>
              </a:lnSpc>
              <a:buNone/>
            </a:pPr>
            <a:r>
              <a:rPr lang="en-US" sz="2100" b="1" dirty="0">
                <a:solidFill>
                  <a:srgbClr val="CFD0D8"/>
                </a:solidFill>
                <a:latin typeface="Inter Bold" pitchFamily="34" charset="0"/>
                <a:ea typeface="Inter Bold" pitchFamily="34" charset="-122"/>
                <a:cs typeface="Inter Bold" pitchFamily="34" charset="-120"/>
              </a:rPr>
              <a:t>2</a:t>
            </a:r>
            <a:endParaRPr lang="en-US" sz="2100" dirty="0"/>
          </a:p>
        </p:txBody>
      </p:sp>
      <p:sp>
        <p:nvSpPr>
          <p:cNvPr id="13" name="Text 10"/>
          <p:cNvSpPr/>
          <p:nvPr/>
        </p:nvSpPr>
        <p:spPr>
          <a:xfrm>
            <a:off x="7377946" y="3577828"/>
            <a:ext cx="2529840" cy="281583"/>
          </a:xfrm>
          <a:prstGeom prst="rect">
            <a:avLst/>
          </a:prstGeom>
          <a:noFill/>
          <a:ln/>
        </p:spPr>
        <p:txBody>
          <a:bodyPr wrap="none" lIns="0" tIns="0" rIns="0" bIns="0" rtlCol="0" anchor="t"/>
          <a:lstStyle/>
          <a:p>
            <a:pPr algn="l" indent="0" marL="0">
              <a:lnSpc>
                <a:spcPts val="2200"/>
              </a:lnSpc>
              <a:buNone/>
            </a:pPr>
            <a:r>
              <a:rPr lang="en-US" sz="1750" b="1" dirty="0">
                <a:solidFill>
                  <a:srgbClr val="CFD0D8"/>
                </a:solidFill>
                <a:latin typeface="Inter Bold" pitchFamily="34" charset="0"/>
                <a:ea typeface="Inter Bold" pitchFamily="34" charset="-122"/>
                <a:cs typeface="Inter Bold" pitchFamily="34" charset="-120"/>
              </a:rPr>
              <a:t>Radial Velocity Method</a:t>
            </a:r>
            <a:endParaRPr lang="en-US" sz="1750" dirty="0"/>
          </a:p>
        </p:txBody>
      </p:sp>
      <p:sp>
        <p:nvSpPr>
          <p:cNvPr id="14" name="Text 11"/>
          <p:cNvSpPr/>
          <p:nvPr/>
        </p:nvSpPr>
        <p:spPr>
          <a:xfrm>
            <a:off x="7377946" y="3967401"/>
            <a:ext cx="6621899" cy="576263"/>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Inter" pitchFamily="34" charset="0"/>
                <a:ea typeface="Inter" pitchFamily="34" charset="-122"/>
                <a:cs typeface="Inter" pitchFamily="34" charset="-120"/>
              </a:rPr>
              <a:t>Measures the "wobble" of a star caused by the gravitational pull of an orbiting exoplanet.</a:t>
            </a:r>
            <a:endParaRPr lang="en-US" sz="1400" dirty="0"/>
          </a:p>
        </p:txBody>
      </p:sp>
      <p:sp>
        <p:nvSpPr>
          <p:cNvPr id="15" name="Shape 12"/>
          <p:cNvSpPr/>
          <p:nvPr/>
        </p:nvSpPr>
        <p:spPr>
          <a:xfrm>
            <a:off x="6566892" y="5297805"/>
            <a:ext cx="630555" cy="22860"/>
          </a:xfrm>
          <a:prstGeom prst="roundRect">
            <a:avLst>
              <a:gd name="adj" fmla="val 118220"/>
            </a:avLst>
          </a:prstGeom>
          <a:solidFill>
            <a:srgbClr val="383850"/>
          </a:solidFill>
          <a:ln/>
        </p:spPr>
      </p:sp>
      <p:sp>
        <p:nvSpPr>
          <p:cNvPr id="16" name="Shape 13"/>
          <p:cNvSpPr/>
          <p:nvPr/>
        </p:nvSpPr>
        <p:spPr>
          <a:xfrm>
            <a:off x="6184463" y="5106591"/>
            <a:ext cx="405289" cy="405289"/>
          </a:xfrm>
          <a:prstGeom prst="roundRect">
            <a:avLst>
              <a:gd name="adj" fmla="val 6668"/>
            </a:avLst>
          </a:prstGeom>
          <a:solidFill>
            <a:srgbClr val="1F1F37"/>
          </a:solidFill>
          <a:ln/>
        </p:spPr>
      </p:sp>
      <p:sp>
        <p:nvSpPr>
          <p:cNvPr id="17" name="Text 14"/>
          <p:cNvSpPr/>
          <p:nvPr/>
        </p:nvSpPr>
        <p:spPr>
          <a:xfrm>
            <a:off x="6299835" y="5174099"/>
            <a:ext cx="174427" cy="270272"/>
          </a:xfrm>
          <a:prstGeom prst="rect">
            <a:avLst/>
          </a:prstGeom>
          <a:noFill/>
          <a:ln/>
        </p:spPr>
        <p:txBody>
          <a:bodyPr wrap="none" lIns="0" tIns="0" rIns="0" bIns="0" rtlCol="0" anchor="t"/>
          <a:lstStyle/>
          <a:p>
            <a:pPr algn="ctr" indent="0" marL="0">
              <a:lnSpc>
                <a:spcPts val="2100"/>
              </a:lnSpc>
              <a:buNone/>
            </a:pPr>
            <a:r>
              <a:rPr lang="en-US" sz="2100" b="1" dirty="0">
                <a:solidFill>
                  <a:srgbClr val="CFD0D8"/>
                </a:solidFill>
                <a:latin typeface="Inter Bold" pitchFamily="34" charset="0"/>
                <a:ea typeface="Inter Bold" pitchFamily="34" charset="-122"/>
                <a:cs typeface="Inter Bold" pitchFamily="34" charset="-120"/>
              </a:rPr>
              <a:t>3</a:t>
            </a:r>
            <a:endParaRPr lang="en-US" sz="2100" dirty="0"/>
          </a:p>
        </p:txBody>
      </p:sp>
      <p:sp>
        <p:nvSpPr>
          <p:cNvPr id="18" name="Text 15"/>
          <p:cNvSpPr/>
          <p:nvPr/>
        </p:nvSpPr>
        <p:spPr>
          <a:xfrm>
            <a:off x="7377946" y="5084088"/>
            <a:ext cx="2252067" cy="281583"/>
          </a:xfrm>
          <a:prstGeom prst="rect">
            <a:avLst/>
          </a:prstGeom>
          <a:noFill/>
          <a:ln/>
        </p:spPr>
        <p:txBody>
          <a:bodyPr wrap="none" lIns="0" tIns="0" rIns="0" bIns="0" rtlCol="0" anchor="t"/>
          <a:lstStyle/>
          <a:p>
            <a:pPr algn="l" indent="0" marL="0">
              <a:lnSpc>
                <a:spcPts val="2200"/>
              </a:lnSpc>
              <a:buNone/>
            </a:pPr>
            <a:r>
              <a:rPr lang="en-US" sz="1750" b="1" dirty="0">
                <a:solidFill>
                  <a:srgbClr val="CFD0D8"/>
                </a:solidFill>
                <a:latin typeface="Inter Bold" pitchFamily="34" charset="0"/>
                <a:ea typeface="Inter Bold" pitchFamily="34" charset="-122"/>
                <a:cs typeface="Inter Bold" pitchFamily="34" charset="-120"/>
              </a:rPr>
              <a:t>Direct Imaging</a:t>
            </a:r>
            <a:endParaRPr lang="en-US" sz="1750" dirty="0"/>
          </a:p>
        </p:txBody>
      </p:sp>
      <p:sp>
        <p:nvSpPr>
          <p:cNvPr id="19" name="Text 16"/>
          <p:cNvSpPr/>
          <p:nvPr/>
        </p:nvSpPr>
        <p:spPr>
          <a:xfrm>
            <a:off x="7377946" y="5473660"/>
            <a:ext cx="6621899" cy="576263"/>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Inter" pitchFamily="34" charset="0"/>
                <a:ea typeface="Inter" pitchFamily="34" charset="-122"/>
                <a:cs typeface="Inter" pitchFamily="34" charset="-120"/>
              </a:rPr>
              <a:t>Captures images of exoplanets directly, often using advanced telescopes and techniques.</a:t>
            </a:r>
            <a:endParaRPr lang="en-US" sz="1400" dirty="0"/>
          </a:p>
        </p:txBody>
      </p:sp>
      <p:sp>
        <p:nvSpPr>
          <p:cNvPr id="20" name="Shape 17"/>
          <p:cNvSpPr/>
          <p:nvPr/>
        </p:nvSpPr>
        <p:spPr>
          <a:xfrm>
            <a:off x="6566892" y="6804065"/>
            <a:ext cx="630555" cy="22860"/>
          </a:xfrm>
          <a:prstGeom prst="roundRect">
            <a:avLst>
              <a:gd name="adj" fmla="val 118220"/>
            </a:avLst>
          </a:prstGeom>
          <a:solidFill>
            <a:srgbClr val="383850"/>
          </a:solidFill>
          <a:ln/>
        </p:spPr>
      </p:sp>
      <p:sp>
        <p:nvSpPr>
          <p:cNvPr id="21" name="Shape 18"/>
          <p:cNvSpPr/>
          <p:nvPr/>
        </p:nvSpPr>
        <p:spPr>
          <a:xfrm>
            <a:off x="6184463" y="6612850"/>
            <a:ext cx="405289" cy="405289"/>
          </a:xfrm>
          <a:prstGeom prst="roundRect">
            <a:avLst>
              <a:gd name="adj" fmla="val 6668"/>
            </a:avLst>
          </a:prstGeom>
          <a:solidFill>
            <a:srgbClr val="1F1F37"/>
          </a:solidFill>
          <a:ln/>
        </p:spPr>
      </p:sp>
      <p:sp>
        <p:nvSpPr>
          <p:cNvPr id="22" name="Text 19"/>
          <p:cNvSpPr/>
          <p:nvPr/>
        </p:nvSpPr>
        <p:spPr>
          <a:xfrm>
            <a:off x="6295668" y="6680359"/>
            <a:ext cx="182761" cy="270272"/>
          </a:xfrm>
          <a:prstGeom prst="rect">
            <a:avLst/>
          </a:prstGeom>
          <a:noFill/>
          <a:ln/>
        </p:spPr>
        <p:txBody>
          <a:bodyPr wrap="none" lIns="0" tIns="0" rIns="0" bIns="0" rtlCol="0" anchor="t"/>
          <a:lstStyle/>
          <a:p>
            <a:pPr algn="ctr" indent="0" marL="0">
              <a:lnSpc>
                <a:spcPts val="2100"/>
              </a:lnSpc>
              <a:buNone/>
            </a:pPr>
            <a:r>
              <a:rPr lang="en-US" sz="2100" b="1" dirty="0">
                <a:solidFill>
                  <a:srgbClr val="CFD0D8"/>
                </a:solidFill>
                <a:latin typeface="Inter Bold" pitchFamily="34" charset="0"/>
                <a:ea typeface="Inter Bold" pitchFamily="34" charset="-122"/>
                <a:cs typeface="Inter Bold" pitchFamily="34" charset="-120"/>
              </a:rPr>
              <a:t>4</a:t>
            </a:r>
            <a:endParaRPr lang="en-US" sz="2100" dirty="0"/>
          </a:p>
        </p:txBody>
      </p:sp>
      <p:sp>
        <p:nvSpPr>
          <p:cNvPr id="23" name="Text 20"/>
          <p:cNvSpPr/>
          <p:nvPr/>
        </p:nvSpPr>
        <p:spPr>
          <a:xfrm>
            <a:off x="7377946" y="6590348"/>
            <a:ext cx="2252067" cy="281583"/>
          </a:xfrm>
          <a:prstGeom prst="rect">
            <a:avLst/>
          </a:prstGeom>
          <a:noFill/>
          <a:ln/>
        </p:spPr>
        <p:txBody>
          <a:bodyPr wrap="none" lIns="0" tIns="0" rIns="0" bIns="0" rtlCol="0" anchor="t"/>
          <a:lstStyle/>
          <a:p>
            <a:pPr algn="l" indent="0" marL="0">
              <a:lnSpc>
                <a:spcPts val="2200"/>
              </a:lnSpc>
              <a:buNone/>
            </a:pPr>
            <a:r>
              <a:rPr lang="en-US" sz="1750" b="1" dirty="0">
                <a:solidFill>
                  <a:srgbClr val="CFD0D8"/>
                </a:solidFill>
                <a:latin typeface="Inter Bold" pitchFamily="34" charset="0"/>
                <a:ea typeface="Inter Bold" pitchFamily="34" charset="-122"/>
                <a:cs typeface="Inter Bold" pitchFamily="34" charset="-120"/>
              </a:rPr>
              <a:t>Microlensing</a:t>
            </a:r>
            <a:endParaRPr lang="en-US" sz="1750" dirty="0"/>
          </a:p>
        </p:txBody>
      </p:sp>
      <p:sp>
        <p:nvSpPr>
          <p:cNvPr id="24" name="Text 21"/>
          <p:cNvSpPr/>
          <p:nvPr/>
        </p:nvSpPr>
        <p:spPr>
          <a:xfrm>
            <a:off x="7377946" y="6979920"/>
            <a:ext cx="6621899" cy="576263"/>
          </a:xfrm>
          <a:prstGeom prst="rect">
            <a:avLst/>
          </a:prstGeom>
          <a:noFill/>
          <a:ln/>
        </p:spPr>
        <p:txBody>
          <a:bodyPr wrap="square" lIns="0" tIns="0" rIns="0" bIns="0" rtlCol="0" anchor="t"/>
          <a:lstStyle/>
          <a:p>
            <a:pPr algn="l" indent="0" marL="0">
              <a:lnSpc>
                <a:spcPts val="2250"/>
              </a:lnSpc>
              <a:buNone/>
            </a:pPr>
            <a:r>
              <a:rPr lang="en-US" sz="1400" dirty="0">
                <a:solidFill>
                  <a:srgbClr val="CFD0D8"/>
                </a:solidFill>
                <a:latin typeface="Inter" pitchFamily="34" charset="0"/>
                <a:ea typeface="Inter" pitchFamily="34" charset="-122"/>
                <a:cs typeface="Inter" pitchFamily="34" charset="-120"/>
              </a:rPr>
              <a:t>Uses the gravitational lensing effect of a star to detect the presence of an exoplanet.</a:t>
            </a:r>
            <a:endParaRPr lang="en-US" sz="1400" dirty="0"/>
          </a:p>
        </p:txBody>
      </p:sp>
      <p:pic>
        <p:nvPicPr>
          <p:cNvPr id="25" name="Image 1" descr="preencoded.png">    </p:cNvPr>
          <p:cNvPicPr>
            <a:picLocks noChangeAspect="1"/>
          </p:cNvPicPr>
          <p:nvPr/>
        </p:nvPicPr>
        <p:blipFill>
          <a:blip r:embed="rId2"/>
          <a:stretch>
            <a:fillRect/>
          </a:stretch>
        </p:blipFill>
        <p:spPr>
          <a:xfrm>
            <a:off x="13487400" y="228600"/>
            <a:ext cx="914400" cy="5150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86627"/>
            <a:ext cx="6065758" cy="708779"/>
          </a:xfrm>
          <a:prstGeom prst="rect">
            <a:avLst/>
          </a:prstGeom>
          <a:noFill/>
          <a:ln/>
        </p:spPr>
        <p:txBody>
          <a:bodyPr wrap="none" lIns="0" tIns="0" rIns="0" bIns="0" rtlCol="0" anchor="t"/>
          <a:lstStyle/>
          <a:p>
            <a:pPr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Exoplanet Habitability</a:t>
            </a:r>
            <a:endParaRPr lang="en-US" sz="4450" dirty="0"/>
          </a:p>
        </p:txBody>
      </p:sp>
      <p:sp>
        <p:nvSpPr>
          <p:cNvPr id="3" name="Text 1"/>
          <p:cNvSpPr/>
          <p:nvPr/>
        </p:nvSpPr>
        <p:spPr>
          <a:xfrm>
            <a:off x="793790" y="2839641"/>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Exoplanet habitability is a complex and challenging concept to define.</a:t>
            </a:r>
            <a:endParaRPr lang="en-US" sz="1750" dirty="0"/>
          </a:p>
        </p:txBody>
      </p:sp>
      <p:sp>
        <p:nvSpPr>
          <p:cNvPr id="4" name="Text 2"/>
          <p:cNvSpPr/>
          <p:nvPr/>
        </p:nvSpPr>
        <p:spPr>
          <a:xfrm>
            <a:off x="793790" y="3769519"/>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It's the potential for an exoplanet to support life, particularly life similar to Earth's.</a:t>
            </a:r>
            <a:endParaRPr lang="en-US" sz="1750" dirty="0"/>
          </a:p>
        </p:txBody>
      </p:sp>
      <p:sp>
        <p:nvSpPr>
          <p:cNvPr id="5" name="Text 3"/>
          <p:cNvSpPr/>
          <p:nvPr/>
        </p:nvSpPr>
        <p:spPr>
          <a:xfrm>
            <a:off x="793790" y="4699397"/>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CFD0D8"/>
                </a:solidFill>
                <a:latin typeface="Inter" pitchFamily="34" charset="0"/>
                <a:ea typeface="Inter" pitchFamily="34" charset="-122"/>
                <a:cs typeface="Inter" pitchFamily="34" charset="-120"/>
              </a:rPr>
              <a:t>Scientists consider factors such as distance from the star, temperature, water availability, and atmospheric composition when determining an exoplanet's habitability.</a:t>
            </a:r>
            <a:endParaRPr lang="en-US" sz="1750" dirty="0"/>
          </a:p>
        </p:txBody>
      </p:sp>
      <p:pic>
        <p:nvPicPr>
          <p:cNvPr id="6" name="Image 0" descr="preencoded.png">    </p:cNvPr>
          <p:cNvPicPr>
            <a:picLocks noChangeAspect="1"/>
          </p:cNvPicPr>
          <p:nvPr/>
        </p:nvPicPr>
        <p:blipFill>
          <a:blip r:embed="rId1"/>
          <a:stretch>
            <a:fillRect/>
          </a:stretch>
        </p:blipFill>
        <p:spPr>
          <a:xfrm>
            <a:off x="7599521" y="2890718"/>
            <a:ext cx="6244709" cy="3496985"/>
          </a:xfrm>
          <a:prstGeom prst="rect">
            <a:avLst/>
          </a:prstGeom>
        </p:spPr>
      </p:pic>
      <p:pic>
        <p:nvPicPr>
          <p:cNvPr id="7" name="Image 1" descr="preencoded.png">    </p:cNvPr>
          <p:cNvPicPr>
            <a:picLocks noChangeAspect="1"/>
          </p:cNvPicPr>
          <p:nvPr/>
        </p:nvPicPr>
        <p:blipFill>
          <a:blip r:embed="rId2"/>
          <a:stretch>
            <a:fillRect/>
          </a:stretch>
        </p:blipFill>
        <p:spPr>
          <a:xfrm>
            <a:off x="13487400" y="228600"/>
            <a:ext cx="914400" cy="51506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2024-10-06T02:13:05Z</dcterms:created>
  <dcterms:modified xsi:type="dcterms:W3CDTF">2024-10-06T02:13:05Z</dcterms:modified>
</cp:coreProperties>
</file>